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handoutMasterIdLst>
    <p:handoutMasterId r:id="rId11"/>
  </p:handout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</p:sldIdLst>
  <p:sldSz cx="12192000" cy="6858000"/>
  <p:notesSz cx="6858000" cy="9144000"/>
  <p:defaultTextStyle>
    <a:defPPr rtl="0">
      <a:defRPr lang="hr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302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7E702-0D3F-4DD7-B930-4990F13C497C}" type="datetime1">
              <a:rPr lang="hr-HR" smtClean="0"/>
              <a:t>4.5.2020.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09576-DE02-4D79-BB49-2E7843231542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930415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r-HR" noProof="0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3B7E6A5-3C70-49F2-9282-D5CAF9CF5835}" type="datetime1">
              <a:rPr lang="hr-HR" noProof="0" smtClean="0"/>
              <a:t>4.5.2020.</a:t>
            </a:fld>
            <a:endParaRPr lang="hr-HR" noProof="0" dirty="0"/>
          </a:p>
        </p:txBody>
      </p:sp>
      <p:sp>
        <p:nvSpPr>
          <p:cNvPr id="4" name="Rezervirano mjesto za sliku na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hr-HR" noProof="0" dirty="0"/>
          </a:p>
        </p:txBody>
      </p:sp>
      <p:sp>
        <p:nvSpPr>
          <p:cNvPr id="5" name="Rezervirano mjesto za bilješk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r-HR" noProof="0" dirty="0"/>
              <a:t>Kliknite da biste uredili stilove teksta matrice</a:t>
            </a:r>
          </a:p>
          <a:p>
            <a:pPr lvl="1" rtl="0"/>
            <a:r>
              <a:rPr lang="hr-HR" noProof="0" dirty="0"/>
              <a:t>Druga razina</a:t>
            </a:r>
          </a:p>
          <a:p>
            <a:pPr lvl="2" rtl="0"/>
            <a:r>
              <a:rPr lang="hr-HR" noProof="0" dirty="0"/>
              <a:t>Treća razina</a:t>
            </a:r>
          </a:p>
          <a:p>
            <a:pPr lvl="3" rtl="0"/>
            <a:r>
              <a:rPr lang="hr-HR" noProof="0" dirty="0"/>
              <a:t>Četvrta razina</a:t>
            </a:r>
          </a:p>
          <a:p>
            <a:pPr lvl="4" rtl="0"/>
            <a:r>
              <a:rPr lang="hr-HR" noProof="0" dirty="0"/>
              <a:t>Peta razina</a:t>
            </a:r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r-HR" noProof="0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93B0CF2-7F87-4E02-A248-870047730F99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93B0CF2-7F87-4E02-A248-870047730F99}" type="slidenum">
              <a:rPr lang="hr-HR" smtClean="0"/>
              <a:t>1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hr-HR" smtClean="0"/>
              <a:t>2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2591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hr-HR" smtClean="0"/>
              <a:t>3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97516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hr-HR" smtClean="0"/>
              <a:t>4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2511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hr-HR" smtClean="0"/>
              <a:t>5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863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hr-HR" smtClean="0"/>
              <a:t>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74896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hr-HR" smtClean="0"/>
              <a:t>7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91329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hr-HR" smtClean="0"/>
              <a:t>8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76050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a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Pravokutnik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hr-HR" noProof="0" dirty="0"/>
            </a:p>
          </p:txBody>
        </p:sp>
        <p:cxnSp>
          <p:nvCxnSpPr>
            <p:cNvPr id="7" name="Ravni poveznik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Ravni poveznik 4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ni poveznik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Naslov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rtlCol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hr-HR" noProof="0"/>
              <a:t>Kliknite da biste uredili stil naslova matrice</a:t>
            </a:r>
            <a:endParaRPr kumimoji="0" lang="hr-HR" noProof="0" dirty="0"/>
          </a:p>
        </p:txBody>
      </p:sp>
      <p:sp>
        <p:nvSpPr>
          <p:cNvPr id="17" name="Podnaslov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 rtlCol="0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hr-HR" noProof="0"/>
              <a:t>Kliknite da biste uredili stil podnaslova matrice</a:t>
            </a:r>
            <a:endParaRPr kumimoji="0" lang="hr-HR" noProof="0" dirty="0"/>
          </a:p>
        </p:txBody>
      </p:sp>
      <p:sp>
        <p:nvSpPr>
          <p:cNvPr id="30" name="Rezervirano mjesto za datum 2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1D6611-44BF-4439-9A62-9339B1AC2F38}" type="datetime1">
              <a:rPr lang="hr-HR" noProof="0" smtClean="0"/>
              <a:t>4.5.2020.</a:t>
            </a:fld>
            <a:endParaRPr lang="hr-HR" noProof="0" dirty="0"/>
          </a:p>
        </p:txBody>
      </p:sp>
      <p:sp>
        <p:nvSpPr>
          <p:cNvPr id="19" name="Rezervirano mjesto za podnožje 1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27" name="Rezervirano mjesto za broj slajda 2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  <a:endParaRPr kumimoji="0" lang="hr-HR" noProof="0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 eaLnBrk="1" latinLnBrk="0" hangingPunct="1"/>
            <a:r>
              <a:rPr lang="hr-HR" noProof="0"/>
              <a:t>Kliknite da biste uredili matrice</a:t>
            </a:r>
          </a:p>
          <a:p>
            <a:pPr lvl="1" rtl="0" eaLnBrk="1" latinLnBrk="0" hangingPunct="1"/>
            <a:r>
              <a:rPr lang="hr-HR" noProof="0"/>
              <a:t>Druga razina</a:t>
            </a:r>
          </a:p>
          <a:p>
            <a:pPr lvl="2" rtl="0" eaLnBrk="1" latinLnBrk="0" hangingPunct="1"/>
            <a:r>
              <a:rPr lang="hr-HR" noProof="0"/>
              <a:t>Treća razina</a:t>
            </a:r>
          </a:p>
          <a:p>
            <a:pPr lvl="3" rtl="0" eaLnBrk="1" latinLnBrk="0" hangingPunct="1"/>
            <a:r>
              <a:rPr lang="hr-HR" noProof="0"/>
              <a:t>Četvrta razina</a:t>
            </a:r>
          </a:p>
          <a:p>
            <a:pPr lvl="4" rtl="0" eaLnBrk="1" latinLnBrk="0" hangingPunct="1"/>
            <a:r>
              <a:rPr lang="hr-HR" noProof="0"/>
              <a:t>Peta razina stilove teksta</a:t>
            </a:r>
            <a:endParaRPr kumimoji="0" lang="hr-HR" noProof="0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81A1AD-488B-4226-99F6-BAFEDDA0CDF4}" type="datetime1">
              <a:rPr lang="hr-HR" noProof="0" smtClean="0"/>
              <a:t>4.5.2020.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rtlCol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hr-HR" noProof="0"/>
              <a:t>Kliknite da biste uredili stil naslova matrice</a:t>
            </a:r>
            <a:endParaRPr kumimoji="0" lang="hr-HR" noProof="0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rtlCol="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rtl="0" eaLnBrk="1" latinLnBrk="0" hangingPunct="1"/>
            <a:r>
              <a:rPr lang="hr-HR" noProof="0"/>
              <a:t>Kliknite da biste uredili matrice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76275A-2EDB-488B-9CB9-05FB97076AC0}" type="datetime1">
              <a:rPr lang="hr-HR" noProof="0" smtClean="0"/>
              <a:t>4.5.2020.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  <a:endParaRPr kumimoji="0" lang="hr-HR" noProof="0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 rtlCol="0"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hr-HR" noProof="0"/>
              <a:t>Kliknite da biste uredili matrice</a:t>
            </a:r>
          </a:p>
          <a:p>
            <a:pPr lvl="1" rtl="0" eaLnBrk="1" latinLnBrk="0" hangingPunct="1"/>
            <a:r>
              <a:rPr lang="hr-HR" noProof="0"/>
              <a:t>Druga razina</a:t>
            </a:r>
          </a:p>
          <a:p>
            <a:pPr lvl="2" rtl="0" eaLnBrk="1" latinLnBrk="0" hangingPunct="1"/>
            <a:r>
              <a:rPr lang="hr-HR" noProof="0"/>
              <a:t>Treća razina</a:t>
            </a:r>
          </a:p>
          <a:p>
            <a:pPr lvl="3" rtl="0" eaLnBrk="1" latinLnBrk="0" hangingPunct="1"/>
            <a:r>
              <a:rPr lang="hr-HR" noProof="0"/>
              <a:t>Četvrta razina</a:t>
            </a:r>
          </a:p>
          <a:p>
            <a:pPr lvl="4" rtl="0" eaLnBrk="1" latinLnBrk="0" hangingPunct="1"/>
            <a:r>
              <a:rPr lang="hr-HR" noProof="0"/>
              <a:t>Peta razina stilove teksta</a:t>
            </a:r>
            <a:endParaRPr kumimoji="0" lang="hr-HR" noProof="0" dirty="0"/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 rtlCol="0"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hr-HR" noProof="0"/>
              <a:t>Kliknite da biste uredili matrice</a:t>
            </a:r>
          </a:p>
          <a:p>
            <a:pPr lvl="1" rtl="0" eaLnBrk="1" latinLnBrk="0" hangingPunct="1"/>
            <a:r>
              <a:rPr lang="hr-HR" noProof="0"/>
              <a:t>Druga razina</a:t>
            </a:r>
          </a:p>
          <a:p>
            <a:pPr lvl="2" rtl="0" eaLnBrk="1" latinLnBrk="0" hangingPunct="1"/>
            <a:r>
              <a:rPr lang="hr-HR" noProof="0"/>
              <a:t>Treća razina</a:t>
            </a:r>
          </a:p>
          <a:p>
            <a:pPr lvl="3" rtl="0" eaLnBrk="1" latinLnBrk="0" hangingPunct="1"/>
            <a:r>
              <a:rPr lang="hr-HR" noProof="0"/>
              <a:t>Četvrta razina</a:t>
            </a:r>
          </a:p>
          <a:p>
            <a:pPr lvl="4" rtl="0" eaLnBrk="1" latinLnBrk="0" hangingPunct="1"/>
            <a:r>
              <a:rPr lang="hr-HR" noProof="0"/>
              <a:t>Peta razina stilove teksta</a:t>
            </a:r>
            <a:endParaRPr kumimoji="0" lang="hr-HR" noProof="0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8C7E01-5966-4D79-93EC-560D5FC5062E}" type="datetime1">
              <a:rPr lang="hr-HR" noProof="0" smtClean="0"/>
              <a:t>4.5.2020.</a:t>
            </a:fld>
            <a:endParaRPr lang="hr-HR" noProof="0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rtlCol="0" anchor="b"/>
          <a:lstStyle>
            <a:lvl1pPr>
              <a:defRPr/>
            </a:lvl1pPr>
          </a:lstStyle>
          <a:p>
            <a:pPr rtl="0"/>
            <a:r>
              <a:rPr lang="hr-HR" noProof="0"/>
              <a:t>Kliknite da biste uredili stil naslova matrice</a:t>
            </a:r>
            <a:endParaRPr kumimoji="0" lang="hr-HR" noProof="0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rtlCol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hr-HR" noProof="0"/>
              <a:t>Kliknite da biste uredili matrice</a:t>
            </a:r>
          </a:p>
        </p:txBody>
      </p:sp>
      <p:sp>
        <p:nvSpPr>
          <p:cNvPr id="5" name="Rezervirano mjesto za sadržaj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hr-HR" noProof="0"/>
              <a:t>Kliknite da biste uredili matrice</a:t>
            </a:r>
          </a:p>
          <a:p>
            <a:pPr lvl="1" rtl="0" eaLnBrk="1" latinLnBrk="0" hangingPunct="1"/>
            <a:r>
              <a:rPr lang="hr-HR" noProof="0"/>
              <a:t>Druga razina</a:t>
            </a:r>
          </a:p>
          <a:p>
            <a:pPr lvl="2" rtl="0" eaLnBrk="1" latinLnBrk="0" hangingPunct="1"/>
            <a:r>
              <a:rPr lang="hr-HR" noProof="0"/>
              <a:t>Treća razina</a:t>
            </a:r>
          </a:p>
          <a:p>
            <a:pPr lvl="3" rtl="0" eaLnBrk="1" latinLnBrk="0" hangingPunct="1"/>
            <a:r>
              <a:rPr lang="hr-HR" noProof="0"/>
              <a:t>Četvrta razina</a:t>
            </a:r>
          </a:p>
          <a:p>
            <a:pPr lvl="4" rtl="0" eaLnBrk="1" latinLnBrk="0" hangingPunct="1"/>
            <a:r>
              <a:rPr lang="hr-HR" noProof="0"/>
              <a:t>Peta razina stilove teksta</a:t>
            </a:r>
            <a:endParaRPr kumimoji="0" lang="hr-HR" noProof="0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rtlCol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hr-HR" noProof="0"/>
              <a:t>Kliknite da biste uredili matrice</a:t>
            </a:r>
          </a:p>
        </p:txBody>
      </p:sp>
      <p:sp>
        <p:nvSpPr>
          <p:cNvPr id="6" name="Rezervirano mjesto za sadržaj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hr-HR" noProof="0"/>
              <a:t>Kliknite da biste uredili matrice</a:t>
            </a:r>
          </a:p>
          <a:p>
            <a:pPr lvl="1" rtl="0" eaLnBrk="1" latinLnBrk="0" hangingPunct="1"/>
            <a:r>
              <a:rPr lang="hr-HR" noProof="0"/>
              <a:t>Druga razina</a:t>
            </a:r>
          </a:p>
          <a:p>
            <a:pPr lvl="2" rtl="0" eaLnBrk="1" latinLnBrk="0" hangingPunct="1"/>
            <a:r>
              <a:rPr lang="hr-HR" noProof="0"/>
              <a:t>Treća razina</a:t>
            </a:r>
          </a:p>
          <a:p>
            <a:pPr lvl="3" rtl="0" eaLnBrk="1" latinLnBrk="0" hangingPunct="1"/>
            <a:r>
              <a:rPr lang="hr-HR" noProof="0"/>
              <a:t>Četvrta razina</a:t>
            </a:r>
          </a:p>
          <a:p>
            <a:pPr lvl="4" rtl="0" eaLnBrk="1" latinLnBrk="0" hangingPunct="1"/>
            <a:r>
              <a:rPr lang="hr-HR" noProof="0"/>
              <a:t>Peta razina stilove teksta</a:t>
            </a:r>
            <a:endParaRPr kumimoji="0" lang="hr-HR" noProof="0" dirty="0"/>
          </a:p>
        </p:txBody>
      </p:sp>
      <p:sp>
        <p:nvSpPr>
          <p:cNvPr id="7" name="Rezervirano mjesto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BD25B9-32EF-4E33-8AF9-794A17F7F848}" type="datetime1">
              <a:rPr lang="hr-HR" noProof="0" smtClean="0"/>
              <a:t>4.5.2020.</a:t>
            </a:fld>
            <a:endParaRPr lang="hr-HR" noProof="0" dirty="0"/>
          </a:p>
        </p:txBody>
      </p:sp>
      <p:sp>
        <p:nvSpPr>
          <p:cNvPr id="8" name="Rezervirano mjesto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9" name="Rezervirano mjesto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rtlCol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hr-HR" noProof="0"/>
              <a:t>Kliknite da biste uredili stil naslova matrice</a:t>
            </a:r>
            <a:endParaRPr kumimoji="0" lang="hr-HR" noProof="0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74D40A-E75B-4868-8CBA-2C8BC19A90D5}" type="datetime1">
              <a:rPr lang="hr-HR" noProof="0" smtClean="0"/>
              <a:t>4.5.2020.</a:t>
            </a:fld>
            <a:endParaRPr lang="hr-HR" noProof="0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EBDC6A-367F-4F7B-A112-7BDBB3E34F5C}" type="datetime1">
              <a:rPr lang="hr-HR" noProof="0" smtClean="0"/>
              <a:t>4.5.2020.</a:t>
            </a:fld>
            <a:endParaRPr lang="hr-HR" noProof="0" dirty="0"/>
          </a:p>
        </p:txBody>
      </p:sp>
      <p:sp>
        <p:nvSpPr>
          <p:cNvPr id="3" name="Rezervirano mjesto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rtlCol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hr-HR" noProof="0"/>
              <a:t>Kliknite da biste uredili stil naslova matrice</a:t>
            </a:r>
            <a:endParaRPr kumimoji="0" lang="hr-HR" noProof="0" dirty="0"/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 rtlCol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hr-HR" noProof="0"/>
              <a:t>Kliknite da biste uredili matrice</a:t>
            </a:r>
          </a:p>
          <a:p>
            <a:pPr lvl="1" rtl="0" eaLnBrk="1" latinLnBrk="0" hangingPunct="1"/>
            <a:r>
              <a:rPr lang="hr-HR" noProof="0"/>
              <a:t>Druga razina</a:t>
            </a:r>
          </a:p>
          <a:p>
            <a:pPr lvl="2" rtl="0" eaLnBrk="1" latinLnBrk="0" hangingPunct="1"/>
            <a:r>
              <a:rPr lang="hr-HR" noProof="0"/>
              <a:t>Treća razina</a:t>
            </a:r>
          </a:p>
          <a:p>
            <a:pPr lvl="3" rtl="0" eaLnBrk="1" latinLnBrk="0" hangingPunct="1"/>
            <a:r>
              <a:rPr lang="hr-HR" noProof="0"/>
              <a:t>Četvrta razina</a:t>
            </a:r>
          </a:p>
          <a:p>
            <a:pPr lvl="4" rtl="0" eaLnBrk="1" latinLnBrk="0" hangingPunct="1"/>
            <a:r>
              <a:rPr lang="hr-HR" noProof="0"/>
              <a:t>Peta razina stilove teksta</a:t>
            </a:r>
            <a:endParaRPr kumimoji="0" lang="hr-HR" noProof="0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 rtlCol="0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rtl="0" eaLnBrk="1" latinLnBrk="0" hangingPunct="1"/>
            <a:r>
              <a:rPr lang="hr-HR" noProof="0"/>
              <a:t>Kliknite da biste uredili matrice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B4A45B-370A-4845-9098-132B53F99B26}" type="datetime1">
              <a:rPr lang="hr-HR" noProof="0" smtClean="0"/>
              <a:t>4.5.2020.</a:t>
            </a:fld>
            <a:endParaRPr lang="hr-HR" noProof="0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s izrezanim i zaobljenim jednim kutom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hr-HR" sz="1800" noProof="0" dirty="0"/>
          </a:p>
        </p:txBody>
      </p:sp>
      <p:sp>
        <p:nvSpPr>
          <p:cNvPr id="12" name="Pravokutni trokut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hr-HR" sz="1800" noProof="0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rtlCol="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rtl="0"/>
            <a:r>
              <a:rPr lang="hr-HR" noProof="0"/>
              <a:t>Kliknite da biste uredili stil naslova matrice</a:t>
            </a:r>
            <a:endParaRPr kumimoji="0" lang="hr-HR" noProof="0" dirty="0"/>
          </a:p>
        </p:txBody>
      </p:sp>
      <p:sp>
        <p:nvSpPr>
          <p:cNvPr id="3" name="Rezervirano mjesto za sliku 2" descr="Prazno rezervirano mjesto za dodavanje slike. Kliknite rezervirano mjesto i odaberite sliku koju želite dodati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 rtlCol="0"/>
          <a:lstStyle>
            <a:lvl1pPr marL="0" indent="0">
              <a:buNone/>
              <a:defRPr sz="3200"/>
            </a:lvl1pPr>
          </a:lstStyle>
          <a:p>
            <a:pPr rtl="0"/>
            <a:r>
              <a:rPr lang="hr-HR" noProof="0"/>
              <a:t>Kliknite ikonu da biste dodali  sliku</a:t>
            </a:r>
            <a:endParaRPr kumimoji="0" lang="hr-HR" noProof="0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rtlCol="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rtl="0" eaLnBrk="1" latinLnBrk="0" hangingPunct="1"/>
            <a:r>
              <a:rPr lang="hr-HR" noProof="0"/>
              <a:t>Kliknite da biste uredili matrice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8D20F7-1681-471C-B086-E69B61CEB099}" type="datetime1">
              <a:rPr lang="hr-HR" noProof="0" smtClean="0"/>
              <a:t>4.5.2020.</a:t>
            </a:fld>
            <a:endParaRPr lang="hr-HR" noProof="0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  <p:sp>
        <p:nvSpPr>
          <p:cNvPr id="10" name="Prostoručni oblik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rtlCol="0" anchor="t" compatLnSpc="1"/>
          <a:lstStyle/>
          <a:p>
            <a:pPr marL="0" algn="l" rtl="0" eaLnBrk="1" latinLnBrk="0" hangingPunct="1"/>
            <a:endParaRPr kumimoji="0" lang="hr-HR" sz="18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Prostoručni oblik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rtlCol="0" anchor="t" compatLnSpc="1"/>
          <a:lstStyle/>
          <a:p>
            <a:pPr marL="0" algn="l" rtl="0" eaLnBrk="1" latinLnBrk="0" hangingPunct="1"/>
            <a:endParaRPr kumimoji="0" lang="hr-HR" sz="18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  <a:endParaRPr kumimoji="0" lang="hr-HR" noProof="0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 eaLnBrk="1" latinLnBrk="0" hangingPunct="1"/>
            <a:r>
              <a:rPr lang="hr-HR" noProof="0"/>
              <a:t>Kliknite da biste uredili matrice</a:t>
            </a:r>
          </a:p>
          <a:p>
            <a:pPr lvl="1" rtl="0" eaLnBrk="1" latinLnBrk="0" hangingPunct="1"/>
            <a:r>
              <a:rPr lang="hr-HR" noProof="0"/>
              <a:t>Druga razina</a:t>
            </a:r>
          </a:p>
          <a:p>
            <a:pPr lvl="2" rtl="0" eaLnBrk="1" latinLnBrk="0" hangingPunct="1"/>
            <a:r>
              <a:rPr lang="hr-HR" noProof="0"/>
              <a:t>Treća razina</a:t>
            </a:r>
          </a:p>
          <a:p>
            <a:pPr lvl="3" rtl="0" eaLnBrk="1" latinLnBrk="0" hangingPunct="1"/>
            <a:r>
              <a:rPr lang="hr-HR" noProof="0"/>
              <a:t>Četvrta razina</a:t>
            </a:r>
          </a:p>
          <a:p>
            <a:pPr lvl="4" rtl="0" eaLnBrk="1" latinLnBrk="0" hangingPunct="1"/>
            <a:r>
              <a:rPr lang="hr-HR" noProof="0"/>
              <a:t>Peta razina stilove teksta</a:t>
            </a:r>
            <a:endParaRPr kumimoji="0" lang="hr-HR" noProof="0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01DD0AF-7193-4A25-B668-B948B98BD67E}" type="datetime1">
              <a:rPr lang="hr-HR" noProof="0" smtClean="0"/>
              <a:t>4.5.2020.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 rtlCol="0"/>
          <a:lstStyle/>
          <a:p>
            <a:pPr rtl="0"/>
            <a:r>
              <a:rPr lang="hr-HR" noProof="0"/>
              <a:t>Kliknite da biste uredili stil naslova matrice</a:t>
            </a:r>
            <a:endParaRPr kumimoji="0" lang="hr-HR" noProof="0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 rtlCol="0"/>
          <a:lstStyle/>
          <a:p>
            <a:pPr lvl="0" rtl="0" eaLnBrk="1" latinLnBrk="0" hangingPunct="1"/>
            <a:r>
              <a:rPr lang="hr-HR" noProof="0"/>
              <a:t>Kliknite da biste uredili matrice</a:t>
            </a:r>
          </a:p>
          <a:p>
            <a:pPr lvl="1" rtl="0" eaLnBrk="1" latinLnBrk="0" hangingPunct="1"/>
            <a:r>
              <a:rPr lang="hr-HR" noProof="0"/>
              <a:t>Druga razina</a:t>
            </a:r>
          </a:p>
          <a:p>
            <a:pPr lvl="2" rtl="0" eaLnBrk="1" latinLnBrk="0" hangingPunct="1"/>
            <a:r>
              <a:rPr lang="hr-HR" noProof="0"/>
              <a:t>Treća razina</a:t>
            </a:r>
          </a:p>
          <a:p>
            <a:pPr lvl="3" rtl="0" eaLnBrk="1" latinLnBrk="0" hangingPunct="1"/>
            <a:r>
              <a:rPr lang="hr-HR" noProof="0"/>
              <a:t>Četvrta razina</a:t>
            </a:r>
          </a:p>
          <a:p>
            <a:pPr lvl="4" rtl="0" eaLnBrk="1" latinLnBrk="0" hangingPunct="1"/>
            <a:r>
              <a:rPr lang="hr-HR" noProof="0"/>
              <a:t>Peta razina stilove teksta</a:t>
            </a:r>
            <a:endParaRPr kumimoji="0" lang="hr-HR" noProof="0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089187-B61B-4BB6-997B-5E73ACE042C8}" type="datetime1">
              <a:rPr lang="hr-HR" noProof="0" smtClean="0"/>
              <a:t>4.5.2020.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a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Pravokutnik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hr-HR" noProof="0" dirty="0"/>
            </a:p>
          </p:txBody>
        </p:sp>
        <p:grpSp>
          <p:nvGrpSpPr>
            <p:cNvPr id="27" name="Grupa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Prostoručni oblik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rtlCol="0" anchor="t" compatLnSpc="1"/>
              <a:lstStyle/>
              <a:p>
                <a:pPr marL="0" algn="l" rtl="0" eaLnBrk="1" latinLnBrk="0" hangingPunct="1"/>
                <a:endParaRPr kumimoji="0" lang="hr-HR" sz="1800" noProof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Prostoručni oblik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rtlCol="0" anchor="t" compatLnSpc="1"/>
              <a:lstStyle/>
              <a:p>
                <a:pPr marL="0" algn="l" rtl="0" eaLnBrk="1" latinLnBrk="0" hangingPunct="1"/>
                <a:endParaRPr kumimoji="0" lang="hr-HR" sz="1800" noProof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Grupa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Prostoručni oblik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rtlCol="0" anchor="t" compatLnSpc="1"/>
                <a:lstStyle/>
                <a:p>
                  <a:pPr rtl="0"/>
                  <a:endParaRPr kumimoji="0" lang="hr-HR" sz="1800" noProof="0" dirty="0"/>
                </a:p>
              </p:txBody>
            </p:sp>
            <p:sp>
              <p:nvSpPr>
                <p:cNvPr id="33" name="Prostoručni oblik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rtlCol="0" anchor="t" compatLnSpc="1"/>
                <a:lstStyle/>
                <a:p>
                  <a:pPr rtl="0"/>
                  <a:endParaRPr kumimoji="0" lang="hr-HR" sz="1800" noProof="0" dirty="0"/>
                </a:p>
              </p:txBody>
            </p:sp>
          </p:grpSp>
        </p:grpSp>
      </p:grpSp>
      <p:sp>
        <p:nvSpPr>
          <p:cNvPr id="9" name="Rezervirano mjesto za naslov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/>
          <a:p>
            <a:pPr rtl="0"/>
            <a:r>
              <a:rPr lang="hr-HR" noProof="0" dirty="0"/>
              <a:t>Kliknite da biste uredili stil naslova matrice</a:t>
            </a:r>
            <a:endParaRPr kumimoji="0" lang="hr-HR" noProof="0" dirty="0"/>
          </a:p>
        </p:txBody>
      </p:sp>
      <p:sp>
        <p:nvSpPr>
          <p:cNvPr id="30" name="Rezervirano mjesto za tekst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 eaLnBrk="1" latinLnBrk="0" hangingPunct="1"/>
            <a:r>
              <a:rPr lang="hr-HR" noProof="0" dirty="0"/>
              <a:t>Kliknite da biste uredili stilove teksta matrice</a:t>
            </a:r>
          </a:p>
          <a:p>
            <a:pPr lvl="1" rtl="0" eaLnBrk="1" latinLnBrk="0" hangingPunct="1"/>
            <a:r>
              <a:rPr lang="hr-HR" noProof="0" dirty="0"/>
              <a:t>Druga razina</a:t>
            </a:r>
          </a:p>
          <a:p>
            <a:pPr lvl="2" rtl="0" eaLnBrk="1" latinLnBrk="0" hangingPunct="1"/>
            <a:r>
              <a:rPr lang="hr-HR" noProof="0" dirty="0"/>
              <a:t>Treća razina</a:t>
            </a:r>
          </a:p>
          <a:p>
            <a:pPr lvl="3" rtl="0" eaLnBrk="1" latinLnBrk="0" hangingPunct="1"/>
            <a:r>
              <a:rPr lang="hr-HR" noProof="0" dirty="0"/>
              <a:t>Četvrta razina</a:t>
            </a:r>
          </a:p>
          <a:p>
            <a:pPr lvl="4" rtl="0" eaLnBrk="1" latinLnBrk="0" hangingPunct="1"/>
            <a:r>
              <a:rPr lang="hr-HR" noProof="0" dirty="0"/>
              <a:t>Peta razina</a:t>
            </a:r>
          </a:p>
        </p:txBody>
      </p:sp>
      <p:sp>
        <p:nvSpPr>
          <p:cNvPr id="10" name="Rezervirano mjesto za datum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pPr rtl="0"/>
            <a:fld id="{E78C3AC2-40AB-4ED9-BCF2-300D450D4824}" type="datetime1">
              <a:rPr lang="hr-HR" noProof="0" smtClean="0"/>
              <a:t>4.5.2020.</a:t>
            </a:fld>
            <a:endParaRPr lang="hr-HR" noProof="0" dirty="0"/>
          </a:p>
        </p:txBody>
      </p:sp>
      <p:sp>
        <p:nvSpPr>
          <p:cNvPr id="22" name="Rezervirano mjesto za podnožje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18" name="Rezervirano mjesto za broj slajda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pPr rtl="0"/>
            <a:fld id="{401CF334-2D5C-4859-84A6-CA7E6E43FAEB}" type="slidenum">
              <a:rPr lang="hr-HR" noProof="0" smtClean="0"/>
              <a:pPr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hr-HR" dirty="0"/>
              <a:t>Usporedni pravci</a:t>
            </a:r>
          </a:p>
        </p:txBody>
      </p:sp>
      <p:sp>
        <p:nvSpPr>
          <p:cNvPr id="5" name="Podnaslov 4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hr-HR" dirty="0"/>
              <a:t>učiteljica Nikolina </a:t>
            </a:r>
            <a:r>
              <a:rPr lang="hr-HR" dirty="0" err="1"/>
              <a:t>Vlajčić</a:t>
            </a:r>
            <a:endParaRPr lang="hr-HR" dirty="0"/>
          </a:p>
          <a:p>
            <a:pPr rtl="0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avokutnik 5">
            <a:extLst>
              <a:ext uri="{FF2B5EF4-FFF2-40B4-BE49-F238E27FC236}">
                <a16:creationId xmlns:a16="http://schemas.microsoft.com/office/drawing/2014/main" id="{249B93B5-5B77-4C36-A0D8-3BFEB94A09C5}"/>
              </a:ext>
            </a:extLst>
          </p:cNvPr>
          <p:cNvSpPr/>
          <p:nvPr/>
        </p:nvSpPr>
        <p:spPr>
          <a:xfrm>
            <a:off x="5556586" y="979144"/>
            <a:ext cx="42498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hr-HR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Ravnina je ravna neomeđena ploha.</a:t>
            </a:r>
            <a:endParaRPr lang="hr-HR" sz="2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B66CED1A-D609-44FC-9582-4A806466DB5E}"/>
              </a:ext>
            </a:extLst>
          </p:cNvPr>
          <p:cNvSpPr/>
          <p:nvPr/>
        </p:nvSpPr>
        <p:spPr>
          <a:xfrm>
            <a:off x="838899" y="1107347"/>
            <a:ext cx="4370664" cy="914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ipsa 7">
            <a:extLst>
              <a:ext uri="{FF2B5EF4-FFF2-40B4-BE49-F238E27FC236}">
                <a16:creationId xmlns:a16="http://schemas.microsoft.com/office/drawing/2014/main" id="{00E4E157-B89E-44F7-A70A-C9DA83802139}"/>
              </a:ext>
            </a:extLst>
          </p:cNvPr>
          <p:cNvSpPr/>
          <p:nvPr/>
        </p:nvSpPr>
        <p:spPr>
          <a:xfrm>
            <a:off x="4269996" y="3147969"/>
            <a:ext cx="159391" cy="15100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Ravni poveznik 9">
            <a:extLst>
              <a:ext uri="{FF2B5EF4-FFF2-40B4-BE49-F238E27FC236}">
                <a16:creationId xmlns:a16="http://schemas.microsoft.com/office/drawing/2014/main" id="{3B03FDB9-08F8-4EB8-8123-FC0CB404182F}"/>
              </a:ext>
            </a:extLst>
          </p:cNvPr>
          <p:cNvCxnSpPr/>
          <p:nvPr/>
        </p:nvCxnSpPr>
        <p:spPr>
          <a:xfrm>
            <a:off x="5209562" y="3141677"/>
            <a:ext cx="176169" cy="1510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Ravni poveznik 11">
            <a:extLst>
              <a:ext uri="{FF2B5EF4-FFF2-40B4-BE49-F238E27FC236}">
                <a16:creationId xmlns:a16="http://schemas.microsoft.com/office/drawing/2014/main" id="{F8ABB2E5-FEE3-4C7D-836F-D404A1199C42}"/>
              </a:ext>
            </a:extLst>
          </p:cNvPr>
          <p:cNvCxnSpPr/>
          <p:nvPr/>
        </p:nvCxnSpPr>
        <p:spPr>
          <a:xfrm flipH="1">
            <a:off x="5209562" y="3141677"/>
            <a:ext cx="176169" cy="1510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avokutnik 13">
            <a:extLst>
              <a:ext uri="{FF2B5EF4-FFF2-40B4-BE49-F238E27FC236}">
                <a16:creationId xmlns:a16="http://schemas.microsoft.com/office/drawing/2014/main" id="{6510FDCA-2560-4F2F-93E3-821F2FC23078}"/>
              </a:ext>
            </a:extLst>
          </p:cNvPr>
          <p:cNvSpPr/>
          <p:nvPr/>
        </p:nvSpPr>
        <p:spPr>
          <a:xfrm>
            <a:off x="838899" y="2547885"/>
            <a:ext cx="252934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Točka je dio ravnine.</a:t>
            </a:r>
          </a:p>
        </p:txBody>
      </p:sp>
      <p:sp>
        <p:nvSpPr>
          <p:cNvPr id="15" name="Pravokutnik 14">
            <a:extLst>
              <a:ext uri="{FF2B5EF4-FFF2-40B4-BE49-F238E27FC236}">
                <a16:creationId xmlns:a16="http://schemas.microsoft.com/office/drawing/2014/main" id="{026E437D-CDA3-4947-9191-5D9BC679A7BB}"/>
              </a:ext>
            </a:extLst>
          </p:cNvPr>
          <p:cNvSpPr/>
          <p:nvPr/>
        </p:nvSpPr>
        <p:spPr>
          <a:xfrm>
            <a:off x="3410031" y="2547885"/>
            <a:ext cx="359906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Crtamo je kao križić ili kružić.</a:t>
            </a: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19F72297-4382-4D29-A2B5-35AE2FAE8839}"/>
              </a:ext>
            </a:extLst>
          </p:cNvPr>
          <p:cNvSpPr/>
          <p:nvPr/>
        </p:nvSpPr>
        <p:spPr>
          <a:xfrm>
            <a:off x="7009094" y="2547885"/>
            <a:ext cx="468198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Imenujemo ju velikim tiskanim slovom.</a:t>
            </a:r>
          </a:p>
        </p:txBody>
      </p:sp>
      <p:sp>
        <p:nvSpPr>
          <p:cNvPr id="17" name="Pravokutnik 16">
            <a:extLst>
              <a:ext uri="{FF2B5EF4-FFF2-40B4-BE49-F238E27FC236}">
                <a16:creationId xmlns:a16="http://schemas.microsoft.com/office/drawing/2014/main" id="{801A315A-1E36-4323-84C3-B7E670145921}"/>
              </a:ext>
            </a:extLst>
          </p:cNvPr>
          <p:cNvSpPr/>
          <p:nvPr/>
        </p:nvSpPr>
        <p:spPr>
          <a:xfrm>
            <a:off x="4206292" y="3375920"/>
            <a:ext cx="28679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  <a:endParaRPr lang="hr-HR" sz="2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A5E83DF4-0077-44E8-AD78-CA31F755CE41}"/>
              </a:ext>
            </a:extLst>
          </p:cNvPr>
          <p:cNvSpPr/>
          <p:nvPr/>
        </p:nvSpPr>
        <p:spPr>
          <a:xfrm>
            <a:off x="5159536" y="3359687"/>
            <a:ext cx="28679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</a:t>
            </a:r>
            <a:endParaRPr lang="hr-HR" sz="2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891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ni poveznik 4">
            <a:extLst>
              <a:ext uri="{FF2B5EF4-FFF2-40B4-BE49-F238E27FC236}">
                <a16:creationId xmlns:a16="http://schemas.microsoft.com/office/drawing/2014/main" id="{7FBF8060-3E39-4A26-8F4B-A804F89615F5}"/>
              </a:ext>
            </a:extLst>
          </p:cNvPr>
          <p:cNvCxnSpPr/>
          <p:nvPr/>
        </p:nvCxnSpPr>
        <p:spPr>
          <a:xfrm>
            <a:off x="872455" y="1451295"/>
            <a:ext cx="26928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ravokutnik 5">
            <a:extLst>
              <a:ext uri="{FF2B5EF4-FFF2-40B4-BE49-F238E27FC236}">
                <a16:creationId xmlns:a16="http://schemas.microsoft.com/office/drawing/2014/main" id="{F9C427B7-B60A-42DB-971B-6EC055E29FBB}"/>
              </a:ext>
            </a:extLst>
          </p:cNvPr>
          <p:cNvSpPr/>
          <p:nvPr/>
        </p:nvSpPr>
        <p:spPr>
          <a:xfrm>
            <a:off x="4491944" y="1163702"/>
            <a:ext cx="391280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Pravac je ravna, neomeđena crta.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35C68C18-756D-477A-8309-9B9953C006C8}"/>
              </a:ext>
            </a:extLst>
          </p:cNvPr>
          <p:cNvSpPr/>
          <p:nvPr/>
        </p:nvSpPr>
        <p:spPr>
          <a:xfrm>
            <a:off x="3179622" y="1163702"/>
            <a:ext cx="486368" cy="3231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r-HR" sz="15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</p:txBody>
      </p:sp>
      <p:cxnSp>
        <p:nvCxnSpPr>
          <p:cNvPr id="9" name="Ravni poveznik 8">
            <a:extLst>
              <a:ext uri="{FF2B5EF4-FFF2-40B4-BE49-F238E27FC236}">
                <a16:creationId xmlns:a16="http://schemas.microsoft.com/office/drawing/2014/main" id="{91D2F169-9665-474C-807C-5DC0F20EEC2D}"/>
              </a:ext>
            </a:extLst>
          </p:cNvPr>
          <p:cNvCxnSpPr/>
          <p:nvPr/>
        </p:nvCxnSpPr>
        <p:spPr>
          <a:xfrm flipV="1">
            <a:off x="1057013" y="2432807"/>
            <a:ext cx="2365793" cy="897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ipsa 9">
            <a:extLst>
              <a:ext uri="{FF2B5EF4-FFF2-40B4-BE49-F238E27FC236}">
                <a16:creationId xmlns:a16="http://schemas.microsoft.com/office/drawing/2014/main" id="{52271495-103A-4DE2-B58F-7BADF97D9185}"/>
              </a:ext>
            </a:extLst>
          </p:cNvPr>
          <p:cNvSpPr/>
          <p:nvPr/>
        </p:nvSpPr>
        <p:spPr>
          <a:xfrm>
            <a:off x="1057013" y="3271706"/>
            <a:ext cx="100668" cy="11744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lipsa 10">
            <a:extLst>
              <a:ext uri="{FF2B5EF4-FFF2-40B4-BE49-F238E27FC236}">
                <a16:creationId xmlns:a16="http://schemas.microsoft.com/office/drawing/2014/main" id="{9498A828-8AA7-4704-A2BF-D00273A80055}"/>
              </a:ext>
            </a:extLst>
          </p:cNvPr>
          <p:cNvSpPr/>
          <p:nvPr/>
        </p:nvSpPr>
        <p:spPr>
          <a:xfrm>
            <a:off x="3372472" y="2361336"/>
            <a:ext cx="100668" cy="11744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A9A099DA-C4C7-4EB0-9001-57AA15208D52}"/>
              </a:ext>
            </a:extLst>
          </p:cNvPr>
          <p:cNvSpPr/>
          <p:nvPr/>
        </p:nvSpPr>
        <p:spPr>
          <a:xfrm>
            <a:off x="4241004" y="2420059"/>
            <a:ext cx="657904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Dužina je ravna crta omeđena dvjema krajnjim točkama.</a:t>
            </a:r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04ACCD0E-1057-42EA-85A1-88A991468553}"/>
              </a:ext>
            </a:extLst>
          </p:cNvPr>
          <p:cNvSpPr/>
          <p:nvPr/>
        </p:nvSpPr>
        <p:spPr>
          <a:xfrm>
            <a:off x="1107347" y="3372373"/>
            <a:ext cx="333746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15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</p:txBody>
      </p:sp>
      <p:sp>
        <p:nvSpPr>
          <p:cNvPr id="14" name="Pravokutnik 13">
            <a:extLst>
              <a:ext uri="{FF2B5EF4-FFF2-40B4-BE49-F238E27FC236}">
                <a16:creationId xmlns:a16="http://schemas.microsoft.com/office/drawing/2014/main" id="{40DF5896-318F-4A63-A172-0C8FBDB97175}"/>
              </a:ext>
            </a:extLst>
          </p:cNvPr>
          <p:cNvSpPr/>
          <p:nvPr/>
        </p:nvSpPr>
        <p:spPr>
          <a:xfrm>
            <a:off x="3396252" y="2516696"/>
            <a:ext cx="301686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1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</a:t>
            </a:r>
            <a:endParaRPr lang="hr-HR" sz="15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955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 animBg="1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ni poveznik 4">
            <a:extLst>
              <a:ext uri="{FF2B5EF4-FFF2-40B4-BE49-F238E27FC236}">
                <a16:creationId xmlns:a16="http://schemas.microsoft.com/office/drawing/2014/main" id="{EB7E75BD-A54B-42D0-AAE3-7895B01A71C5}"/>
              </a:ext>
            </a:extLst>
          </p:cNvPr>
          <p:cNvCxnSpPr/>
          <p:nvPr/>
        </p:nvCxnSpPr>
        <p:spPr>
          <a:xfrm flipV="1">
            <a:off x="830510" y="1090569"/>
            <a:ext cx="3070371" cy="9982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ni poveznik 6">
            <a:extLst>
              <a:ext uri="{FF2B5EF4-FFF2-40B4-BE49-F238E27FC236}">
                <a16:creationId xmlns:a16="http://schemas.microsoft.com/office/drawing/2014/main" id="{66E8177E-AD59-4213-941B-F765BD90A95E}"/>
              </a:ext>
            </a:extLst>
          </p:cNvPr>
          <p:cNvCxnSpPr/>
          <p:nvPr/>
        </p:nvCxnSpPr>
        <p:spPr>
          <a:xfrm>
            <a:off x="687897" y="1669409"/>
            <a:ext cx="3582099" cy="1845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ravokutnik 7">
            <a:extLst>
              <a:ext uri="{FF2B5EF4-FFF2-40B4-BE49-F238E27FC236}">
                <a16:creationId xmlns:a16="http://schemas.microsoft.com/office/drawing/2014/main" id="{B4F08FFA-DA80-4740-993D-CCEA6E11EEE7}"/>
              </a:ext>
            </a:extLst>
          </p:cNvPr>
          <p:cNvSpPr/>
          <p:nvPr/>
        </p:nvSpPr>
        <p:spPr>
          <a:xfrm>
            <a:off x="5035485" y="1189604"/>
            <a:ext cx="65112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Dva pravca koja se sijeku imaju jednu zajedničku točku.</a:t>
            </a:r>
          </a:p>
        </p:txBody>
      </p:sp>
      <p:sp>
        <p:nvSpPr>
          <p:cNvPr id="9" name="Elipsa 8">
            <a:extLst>
              <a:ext uri="{FF2B5EF4-FFF2-40B4-BE49-F238E27FC236}">
                <a16:creationId xmlns:a16="http://schemas.microsoft.com/office/drawing/2014/main" id="{EB7F6A7F-87E0-4908-AEB2-C06674216354}"/>
              </a:ext>
            </a:extLst>
          </p:cNvPr>
          <p:cNvSpPr/>
          <p:nvPr/>
        </p:nvSpPr>
        <p:spPr>
          <a:xfrm>
            <a:off x="1862357" y="1669409"/>
            <a:ext cx="134224" cy="12583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30C778F9-C361-4B6E-82FB-77EE9B2C3516}"/>
              </a:ext>
            </a:extLst>
          </p:cNvPr>
          <p:cNvSpPr/>
          <p:nvPr/>
        </p:nvSpPr>
        <p:spPr>
          <a:xfrm>
            <a:off x="6283679" y="1786855"/>
            <a:ext cx="401488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Točka u kojoj se sijeku dva pravca</a:t>
            </a:r>
          </a:p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nazivamo SJECIŠTE tih</a:t>
            </a:r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pravaca.</a:t>
            </a: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4E1E6A32-32FE-4727-B46F-70C839059BE5}"/>
              </a:ext>
            </a:extLst>
          </p:cNvPr>
          <p:cNvSpPr/>
          <p:nvPr/>
        </p:nvSpPr>
        <p:spPr>
          <a:xfrm>
            <a:off x="1786641" y="1817633"/>
            <a:ext cx="285655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15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</a:t>
            </a: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F00B4E76-C85B-4A03-9560-24266F81EE6F}"/>
              </a:ext>
            </a:extLst>
          </p:cNvPr>
          <p:cNvSpPr/>
          <p:nvPr/>
        </p:nvSpPr>
        <p:spPr>
          <a:xfrm>
            <a:off x="6454143" y="2721114"/>
            <a:ext cx="367395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Sjecište tih pravaca imenujemo</a:t>
            </a:r>
          </a:p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velikim tiskanim slovom.</a:t>
            </a:r>
          </a:p>
        </p:txBody>
      </p:sp>
    </p:spTree>
    <p:extLst>
      <p:ext uri="{BB962C8B-B14F-4D97-AF65-F5344CB8AC3E}">
        <p14:creationId xmlns:p14="http://schemas.microsoft.com/office/powerpoint/2010/main" val="11508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ni poveznik 4">
            <a:extLst>
              <a:ext uri="{FF2B5EF4-FFF2-40B4-BE49-F238E27FC236}">
                <a16:creationId xmlns:a16="http://schemas.microsoft.com/office/drawing/2014/main" id="{07700562-3036-4668-86E1-83C78B40A333}"/>
              </a:ext>
            </a:extLst>
          </p:cNvPr>
          <p:cNvCxnSpPr/>
          <p:nvPr/>
        </p:nvCxnSpPr>
        <p:spPr>
          <a:xfrm flipV="1">
            <a:off x="1031846" y="1661020"/>
            <a:ext cx="2994870" cy="8388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ni poveznik 6">
            <a:extLst>
              <a:ext uri="{FF2B5EF4-FFF2-40B4-BE49-F238E27FC236}">
                <a16:creationId xmlns:a16="http://schemas.microsoft.com/office/drawing/2014/main" id="{EEA95C2A-F8E7-4DDD-A7E1-2F2306C0FDBA}"/>
              </a:ext>
            </a:extLst>
          </p:cNvPr>
          <p:cNvCxnSpPr/>
          <p:nvPr/>
        </p:nvCxnSpPr>
        <p:spPr>
          <a:xfrm flipV="1">
            <a:off x="1199626" y="2248250"/>
            <a:ext cx="3112315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ravokutnik 7">
            <a:extLst>
              <a:ext uri="{FF2B5EF4-FFF2-40B4-BE49-F238E27FC236}">
                <a16:creationId xmlns:a16="http://schemas.microsoft.com/office/drawing/2014/main" id="{D1333ED4-EE40-4155-B1EF-C1C81F26F94A}"/>
              </a:ext>
            </a:extLst>
          </p:cNvPr>
          <p:cNvSpPr/>
          <p:nvPr/>
        </p:nvSpPr>
        <p:spPr>
          <a:xfrm>
            <a:off x="3522769" y="1423936"/>
            <a:ext cx="280846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15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4F68FC14-4369-47F7-90D9-CCADDA053F03}"/>
              </a:ext>
            </a:extLst>
          </p:cNvPr>
          <p:cNvSpPr/>
          <p:nvPr/>
        </p:nvSpPr>
        <p:spPr>
          <a:xfrm>
            <a:off x="3904032" y="1990207"/>
            <a:ext cx="290464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1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</a:t>
            </a:r>
            <a:endParaRPr lang="hr-HR" sz="15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EF5A08D7-7D59-4A2D-B377-6245B24185BF}"/>
              </a:ext>
            </a:extLst>
          </p:cNvPr>
          <p:cNvSpPr/>
          <p:nvPr/>
        </p:nvSpPr>
        <p:spPr>
          <a:xfrm>
            <a:off x="6221516" y="1297709"/>
            <a:ext cx="412805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Pravci ravnine koji se ne sijeku, </a:t>
            </a:r>
          </a:p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odnosno nemaju zajedničku točku,</a:t>
            </a:r>
          </a:p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zovemo USPOREDNI PRAVCI.</a:t>
            </a: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80E65CBD-2DB2-4773-9883-EDE897694E16}"/>
              </a:ext>
            </a:extLst>
          </p:cNvPr>
          <p:cNvSpPr/>
          <p:nvPr/>
        </p:nvSpPr>
        <p:spPr>
          <a:xfrm>
            <a:off x="5846739" y="2808707"/>
            <a:ext cx="506215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</a:t>
            </a:r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išemo:  a </a:t>
            </a:r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II b</a:t>
            </a:r>
          </a:p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Čitamo: pravac a usporedan je s pravcem b</a:t>
            </a: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4C6FC20F-1EAE-4A4F-AE75-2B8A8E475FC2}"/>
              </a:ext>
            </a:extLst>
          </p:cNvPr>
          <p:cNvSpPr/>
          <p:nvPr/>
        </p:nvSpPr>
        <p:spPr>
          <a:xfrm>
            <a:off x="6595015" y="3881735"/>
            <a:ext cx="375455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Znak II čitamo „ usporedan je”.</a:t>
            </a:r>
          </a:p>
        </p:txBody>
      </p:sp>
    </p:spTree>
    <p:extLst>
      <p:ext uri="{BB962C8B-B14F-4D97-AF65-F5344CB8AC3E}">
        <p14:creationId xmlns:p14="http://schemas.microsoft.com/office/powerpoint/2010/main" val="325200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utnik 3">
            <a:extLst>
              <a:ext uri="{FF2B5EF4-FFF2-40B4-BE49-F238E27FC236}">
                <a16:creationId xmlns:a16="http://schemas.microsoft.com/office/drawing/2014/main" id="{8153B1B3-7F08-457A-84C2-67F31AAE1BA1}"/>
              </a:ext>
            </a:extLst>
          </p:cNvPr>
          <p:cNvSpPr/>
          <p:nvPr/>
        </p:nvSpPr>
        <p:spPr>
          <a:xfrm>
            <a:off x="4114320" y="945588"/>
            <a:ext cx="359425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Kako se zovu nacrtani pravci?</a:t>
            </a:r>
          </a:p>
        </p:txBody>
      </p: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id="{49B30D01-5F9E-492C-8DD4-09142EFF1B9C}"/>
              </a:ext>
            </a:extLst>
          </p:cNvPr>
          <p:cNvCxnSpPr/>
          <p:nvPr/>
        </p:nvCxnSpPr>
        <p:spPr>
          <a:xfrm>
            <a:off x="1048624" y="2013358"/>
            <a:ext cx="2072081" cy="5536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ni poveznik 7">
            <a:extLst>
              <a:ext uri="{FF2B5EF4-FFF2-40B4-BE49-F238E27FC236}">
                <a16:creationId xmlns:a16="http://schemas.microsoft.com/office/drawing/2014/main" id="{2A014CAC-FC36-4A1E-B920-9353EC569362}"/>
              </a:ext>
            </a:extLst>
          </p:cNvPr>
          <p:cNvCxnSpPr/>
          <p:nvPr/>
        </p:nvCxnSpPr>
        <p:spPr>
          <a:xfrm flipV="1">
            <a:off x="1442906" y="1258349"/>
            <a:ext cx="335560" cy="14009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ravokutnik 8">
            <a:extLst>
              <a:ext uri="{FF2B5EF4-FFF2-40B4-BE49-F238E27FC236}">
                <a16:creationId xmlns:a16="http://schemas.microsoft.com/office/drawing/2014/main" id="{EDD0A3EF-76DC-4918-B7EC-6A103CA2D540}"/>
              </a:ext>
            </a:extLst>
          </p:cNvPr>
          <p:cNvSpPr/>
          <p:nvPr/>
        </p:nvSpPr>
        <p:spPr>
          <a:xfrm>
            <a:off x="2751618" y="2243866"/>
            <a:ext cx="290464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1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</a:t>
            </a:r>
            <a:endParaRPr lang="hr-HR" sz="1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158F85E1-8C1F-455B-A99D-FEB55A940671}"/>
              </a:ext>
            </a:extLst>
          </p:cNvPr>
          <p:cNvSpPr/>
          <p:nvPr/>
        </p:nvSpPr>
        <p:spPr>
          <a:xfrm>
            <a:off x="1497620" y="1151106"/>
            <a:ext cx="280846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15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D06BF476-59E2-48E9-9720-BA0DE570CDC8}"/>
              </a:ext>
            </a:extLst>
          </p:cNvPr>
          <p:cNvSpPr/>
          <p:nvPr/>
        </p:nvSpPr>
        <p:spPr>
          <a:xfrm>
            <a:off x="9903389" y="1851775"/>
            <a:ext cx="280846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15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92897EA3-62B3-45EB-8DEF-19615D4C7F49}"/>
              </a:ext>
            </a:extLst>
          </p:cNvPr>
          <p:cNvSpPr/>
          <p:nvPr/>
        </p:nvSpPr>
        <p:spPr>
          <a:xfrm>
            <a:off x="9558211" y="2342437"/>
            <a:ext cx="290464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1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</a:t>
            </a:r>
            <a:endParaRPr lang="hr-HR" sz="15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14" name="Ravni poveznik 13">
            <a:extLst>
              <a:ext uri="{FF2B5EF4-FFF2-40B4-BE49-F238E27FC236}">
                <a16:creationId xmlns:a16="http://schemas.microsoft.com/office/drawing/2014/main" id="{F98DFFDA-1313-49AD-B667-1C6D19917A4B}"/>
              </a:ext>
            </a:extLst>
          </p:cNvPr>
          <p:cNvCxnSpPr/>
          <p:nvPr/>
        </p:nvCxnSpPr>
        <p:spPr>
          <a:xfrm>
            <a:off x="7441035" y="2164360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ni poveznik 15">
            <a:extLst>
              <a:ext uri="{FF2B5EF4-FFF2-40B4-BE49-F238E27FC236}">
                <a16:creationId xmlns:a16="http://schemas.microsoft.com/office/drawing/2014/main" id="{E87F80DA-E1A4-42C8-B13A-76195E8FA104}"/>
              </a:ext>
            </a:extLst>
          </p:cNvPr>
          <p:cNvCxnSpPr/>
          <p:nvPr/>
        </p:nvCxnSpPr>
        <p:spPr>
          <a:xfrm>
            <a:off x="7013196" y="2659310"/>
            <a:ext cx="28354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ravokutnik 16">
            <a:extLst>
              <a:ext uri="{FF2B5EF4-FFF2-40B4-BE49-F238E27FC236}">
                <a16:creationId xmlns:a16="http://schemas.microsoft.com/office/drawing/2014/main" id="{02B1E6FB-87C7-4B2C-93EC-BB48E3A10148}"/>
              </a:ext>
            </a:extLst>
          </p:cNvPr>
          <p:cNvSpPr/>
          <p:nvPr/>
        </p:nvSpPr>
        <p:spPr>
          <a:xfrm>
            <a:off x="1022618" y="3198397"/>
            <a:ext cx="1850186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1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</a:t>
            </a:r>
            <a:r>
              <a:rPr lang="hr-HR" sz="15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ravci koji se sijeku</a:t>
            </a:r>
          </a:p>
        </p:txBody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797DB3CA-C1D4-4196-8EBD-876A5902AE07}"/>
              </a:ext>
            </a:extLst>
          </p:cNvPr>
          <p:cNvSpPr/>
          <p:nvPr/>
        </p:nvSpPr>
        <p:spPr>
          <a:xfrm>
            <a:off x="7918017" y="3198396"/>
            <a:ext cx="1640194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1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usporedni pravci</a:t>
            </a:r>
            <a:endParaRPr lang="hr-HR" sz="15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94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2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utnik 3">
            <a:extLst>
              <a:ext uri="{FF2B5EF4-FFF2-40B4-BE49-F238E27FC236}">
                <a16:creationId xmlns:a16="http://schemas.microsoft.com/office/drawing/2014/main" id="{3E20E65B-AF5A-4E78-AFCE-4918F349B600}"/>
              </a:ext>
            </a:extLst>
          </p:cNvPr>
          <p:cNvSpPr/>
          <p:nvPr/>
        </p:nvSpPr>
        <p:spPr>
          <a:xfrm>
            <a:off x="1711354" y="3489821"/>
            <a:ext cx="2852257" cy="159390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Jednakokračni trokut 4">
            <a:extLst>
              <a:ext uri="{FF2B5EF4-FFF2-40B4-BE49-F238E27FC236}">
                <a16:creationId xmlns:a16="http://schemas.microsoft.com/office/drawing/2014/main" id="{28678B90-FEC5-48DB-AB08-9EEBA6771BF8}"/>
              </a:ext>
            </a:extLst>
          </p:cNvPr>
          <p:cNvSpPr/>
          <p:nvPr/>
        </p:nvSpPr>
        <p:spPr>
          <a:xfrm>
            <a:off x="1036040" y="1895913"/>
            <a:ext cx="4202884" cy="1593908"/>
          </a:xfrm>
          <a:prstGeom prst="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A8E71CA6-FD03-4ED6-A7AA-4836D03B4C9A}"/>
              </a:ext>
            </a:extLst>
          </p:cNvPr>
          <p:cNvSpPr/>
          <p:nvPr/>
        </p:nvSpPr>
        <p:spPr>
          <a:xfrm>
            <a:off x="626699" y="786197"/>
            <a:ext cx="577100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Pažljivo promotri sliku te odredi odnose pravaca.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FEDBF4B1-9D97-4066-9A99-519467745B73}"/>
              </a:ext>
            </a:extLst>
          </p:cNvPr>
          <p:cNvSpPr/>
          <p:nvPr/>
        </p:nvSpPr>
        <p:spPr>
          <a:xfrm>
            <a:off x="1430508" y="4006600"/>
            <a:ext cx="280846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15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94178FFD-4F2C-42FC-9669-8123D49A3B15}"/>
              </a:ext>
            </a:extLst>
          </p:cNvPr>
          <p:cNvSpPr/>
          <p:nvPr/>
        </p:nvSpPr>
        <p:spPr>
          <a:xfrm>
            <a:off x="2992250" y="5100508"/>
            <a:ext cx="290464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1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</a:t>
            </a:r>
            <a:endParaRPr lang="hr-HR" sz="15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35ACB5AA-119F-430E-8315-CC4E25E37066}"/>
              </a:ext>
            </a:extLst>
          </p:cNvPr>
          <p:cNvSpPr/>
          <p:nvPr/>
        </p:nvSpPr>
        <p:spPr>
          <a:xfrm>
            <a:off x="2981028" y="3206596"/>
            <a:ext cx="301686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1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</a:t>
            </a:r>
            <a:endParaRPr lang="hr-HR" sz="15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F67F96D0-C9CA-4165-876A-D9020CDE8D17}"/>
              </a:ext>
            </a:extLst>
          </p:cNvPr>
          <p:cNvSpPr/>
          <p:nvPr/>
        </p:nvSpPr>
        <p:spPr>
          <a:xfrm>
            <a:off x="4563611" y="4052500"/>
            <a:ext cx="269626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1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</a:t>
            </a:r>
            <a:endParaRPr lang="hr-HR" sz="15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9343341A-E8A1-49DF-B8E6-2C76F825546C}"/>
              </a:ext>
            </a:extLst>
          </p:cNvPr>
          <p:cNvSpPr/>
          <p:nvPr/>
        </p:nvSpPr>
        <p:spPr>
          <a:xfrm>
            <a:off x="4050882" y="2347760"/>
            <a:ext cx="276038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1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</a:t>
            </a:r>
            <a:endParaRPr lang="hr-HR" sz="15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3CD5F837-2CAC-4763-8444-DF51297E7223}"/>
              </a:ext>
            </a:extLst>
          </p:cNvPr>
          <p:cNvSpPr/>
          <p:nvPr/>
        </p:nvSpPr>
        <p:spPr>
          <a:xfrm>
            <a:off x="1901547" y="2402950"/>
            <a:ext cx="248787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1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</a:t>
            </a:r>
            <a:endParaRPr lang="hr-HR" sz="15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03EDDFCD-8CDC-4DB1-9696-59E126000ABC}"/>
              </a:ext>
            </a:extLst>
          </p:cNvPr>
          <p:cNvSpPr/>
          <p:nvPr/>
        </p:nvSpPr>
        <p:spPr>
          <a:xfrm>
            <a:off x="6292077" y="2202895"/>
            <a:ext cx="286328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Pravci koji se sijeku su: </a:t>
            </a:r>
            <a:endParaRPr lang="hr-HR" sz="2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7" name="Pravokutnik 16">
            <a:extLst>
              <a:ext uri="{FF2B5EF4-FFF2-40B4-BE49-F238E27FC236}">
                <a16:creationId xmlns:a16="http://schemas.microsoft.com/office/drawing/2014/main" id="{52EF5856-CD87-40D2-8686-70FD8E841045}"/>
              </a:ext>
            </a:extLst>
          </p:cNvPr>
          <p:cNvSpPr/>
          <p:nvPr/>
        </p:nvSpPr>
        <p:spPr>
          <a:xfrm>
            <a:off x="6510242" y="4861980"/>
            <a:ext cx="25635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Usporedni pravci su:</a:t>
            </a:r>
            <a:endParaRPr lang="hr-HR" sz="2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2CD8AE31-8650-4A7C-9CF5-8BAC749FEE3C}"/>
              </a:ext>
            </a:extLst>
          </p:cNvPr>
          <p:cNvSpPr/>
          <p:nvPr/>
        </p:nvSpPr>
        <p:spPr>
          <a:xfrm>
            <a:off x="9212548" y="4275468"/>
            <a:ext cx="63030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 i f</a:t>
            </a:r>
            <a:endParaRPr lang="hr-HR" sz="2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9" name="Pravokutnik 18">
            <a:extLst>
              <a:ext uri="{FF2B5EF4-FFF2-40B4-BE49-F238E27FC236}">
                <a16:creationId xmlns:a16="http://schemas.microsoft.com/office/drawing/2014/main" id="{86B6F762-4719-4366-AEBD-DEA11573259D}"/>
              </a:ext>
            </a:extLst>
          </p:cNvPr>
          <p:cNvSpPr/>
          <p:nvPr/>
        </p:nvSpPr>
        <p:spPr>
          <a:xfrm>
            <a:off x="9193312" y="3936007"/>
            <a:ext cx="66877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 i e</a:t>
            </a:r>
            <a:endParaRPr lang="hr-HR" sz="2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Pravokutnik 19">
            <a:extLst>
              <a:ext uri="{FF2B5EF4-FFF2-40B4-BE49-F238E27FC236}">
                <a16:creationId xmlns:a16="http://schemas.microsoft.com/office/drawing/2014/main" id="{D72D880A-944E-4ED3-BB84-7C8EF583FA69}"/>
              </a:ext>
            </a:extLst>
          </p:cNvPr>
          <p:cNvSpPr/>
          <p:nvPr/>
        </p:nvSpPr>
        <p:spPr>
          <a:xfrm>
            <a:off x="9193833" y="3596546"/>
            <a:ext cx="59663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 i f</a:t>
            </a:r>
            <a:endParaRPr lang="hr-HR" sz="2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1" name="Pravokutnik 20">
            <a:extLst>
              <a:ext uri="{FF2B5EF4-FFF2-40B4-BE49-F238E27FC236}">
                <a16:creationId xmlns:a16="http://schemas.microsoft.com/office/drawing/2014/main" id="{6A5E1611-A0E1-4268-B860-F890513B5F50}"/>
              </a:ext>
            </a:extLst>
          </p:cNvPr>
          <p:cNvSpPr/>
          <p:nvPr/>
        </p:nvSpPr>
        <p:spPr>
          <a:xfrm>
            <a:off x="9155361" y="3257085"/>
            <a:ext cx="67358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 i a</a:t>
            </a:r>
            <a:endParaRPr lang="hr-HR" sz="2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2" name="Pravokutnik 21">
            <a:extLst>
              <a:ext uri="{FF2B5EF4-FFF2-40B4-BE49-F238E27FC236}">
                <a16:creationId xmlns:a16="http://schemas.microsoft.com/office/drawing/2014/main" id="{9BC3ECF9-795E-4039-ADD2-9CDE74B3DFF3}"/>
              </a:ext>
            </a:extLst>
          </p:cNvPr>
          <p:cNvSpPr/>
          <p:nvPr/>
        </p:nvSpPr>
        <p:spPr>
          <a:xfrm>
            <a:off x="9129040" y="2872025"/>
            <a:ext cx="65915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 i d</a:t>
            </a:r>
            <a:endParaRPr lang="hr-HR" sz="2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Pravokutnik 22">
            <a:extLst>
              <a:ext uri="{FF2B5EF4-FFF2-40B4-BE49-F238E27FC236}">
                <a16:creationId xmlns:a16="http://schemas.microsoft.com/office/drawing/2014/main" id="{EA3E5EE3-B897-4404-9C9D-92E8F6CB0B80}"/>
              </a:ext>
            </a:extLst>
          </p:cNvPr>
          <p:cNvSpPr/>
          <p:nvPr/>
        </p:nvSpPr>
        <p:spPr>
          <a:xfrm>
            <a:off x="9104421" y="2537460"/>
            <a:ext cx="64472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 i c</a:t>
            </a:r>
            <a:endParaRPr lang="hr-HR" sz="2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Pravokutnik 23">
            <a:extLst>
              <a:ext uri="{FF2B5EF4-FFF2-40B4-BE49-F238E27FC236}">
                <a16:creationId xmlns:a16="http://schemas.microsoft.com/office/drawing/2014/main" id="{3E149F5A-9723-4B84-A7FA-801CB023044B}"/>
              </a:ext>
            </a:extLst>
          </p:cNvPr>
          <p:cNvSpPr/>
          <p:nvPr/>
        </p:nvSpPr>
        <p:spPr>
          <a:xfrm>
            <a:off x="9073764" y="2193395"/>
            <a:ext cx="65915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i b</a:t>
            </a:r>
          </a:p>
        </p:txBody>
      </p:sp>
      <p:sp>
        <p:nvSpPr>
          <p:cNvPr id="26" name="Pravokutnik 25">
            <a:extLst>
              <a:ext uri="{FF2B5EF4-FFF2-40B4-BE49-F238E27FC236}">
                <a16:creationId xmlns:a16="http://schemas.microsoft.com/office/drawing/2014/main" id="{A2D1212A-F728-474F-9328-73AB4A9C9947}"/>
              </a:ext>
            </a:extLst>
          </p:cNvPr>
          <p:cNvSpPr/>
          <p:nvPr/>
        </p:nvSpPr>
        <p:spPr>
          <a:xfrm>
            <a:off x="9155361" y="4861980"/>
            <a:ext cx="69442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a i c</a:t>
            </a:r>
          </a:p>
        </p:txBody>
      </p:sp>
      <p:sp>
        <p:nvSpPr>
          <p:cNvPr id="28" name="Pravokutnik 27">
            <a:extLst>
              <a:ext uri="{FF2B5EF4-FFF2-40B4-BE49-F238E27FC236}">
                <a16:creationId xmlns:a16="http://schemas.microsoft.com/office/drawing/2014/main" id="{547D3EEC-E38A-4EE3-9927-346745F4E7D4}"/>
              </a:ext>
            </a:extLst>
          </p:cNvPr>
          <p:cNvSpPr/>
          <p:nvPr/>
        </p:nvSpPr>
        <p:spPr>
          <a:xfrm>
            <a:off x="9243369" y="5223618"/>
            <a:ext cx="68801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</a:t>
            </a:r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i d</a:t>
            </a:r>
          </a:p>
        </p:txBody>
      </p:sp>
    </p:spTree>
    <p:extLst>
      <p:ext uri="{BB962C8B-B14F-4D97-AF65-F5344CB8AC3E}">
        <p14:creationId xmlns:p14="http://schemas.microsoft.com/office/powerpoint/2010/main" val="205488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a 3">
            <a:extLst>
              <a:ext uri="{FF2B5EF4-FFF2-40B4-BE49-F238E27FC236}">
                <a16:creationId xmlns:a16="http://schemas.microsoft.com/office/drawing/2014/main" id="{544CD676-0FC0-4833-B84D-45CDAD103022}"/>
              </a:ext>
            </a:extLst>
          </p:cNvPr>
          <p:cNvSpPr/>
          <p:nvPr/>
        </p:nvSpPr>
        <p:spPr>
          <a:xfrm>
            <a:off x="1981199" y="2861798"/>
            <a:ext cx="159391" cy="17826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ipsa 4">
            <a:extLst>
              <a:ext uri="{FF2B5EF4-FFF2-40B4-BE49-F238E27FC236}">
                <a16:creationId xmlns:a16="http://schemas.microsoft.com/office/drawing/2014/main" id="{43632D22-9F85-4F01-8422-EBD059F111EE}"/>
              </a:ext>
            </a:extLst>
          </p:cNvPr>
          <p:cNvSpPr/>
          <p:nvPr/>
        </p:nvSpPr>
        <p:spPr>
          <a:xfrm>
            <a:off x="4158275" y="1981670"/>
            <a:ext cx="159391" cy="17826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ipsa 5">
            <a:extLst>
              <a:ext uri="{FF2B5EF4-FFF2-40B4-BE49-F238E27FC236}">
                <a16:creationId xmlns:a16="http://schemas.microsoft.com/office/drawing/2014/main" id="{D32AB7A5-0154-4AFE-8C3B-AF3D906BF1F7}"/>
              </a:ext>
            </a:extLst>
          </p:cNvPr>
          <p:cNvSpPr/>
          <p:nvPr/>
        </p:nvSpPr>
        <p:spPr>
          <a:xfrm>
            <a:off x="3760588" y="2989124"/>
            <a:ext cx="159391" cy="17826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612C6063-50E6-498C-81AE-1B7700AD6253}"/>
              </a:ext>
            </a:extLst>
          </p:cNvPr>
          <p:cNvSpPr/>
          <p:nvPr/>
        </p:nvSpPr>
        <p:spPr>
          <a:xfrm>
            <a:off x="1547607" y="777808"/>
            <a:ext cx="909678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Nacrtaj pravac p koji prolazi točka A i B. Nacrtaj pravac l koji prolazi točkom C.</a:t>
            </a:r>
          </a:p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Jesu li pravac p i pravac l usporedni?</a:t>
            </a:r>
            <a:endParaRPr lang="hr-HR" sz="2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BB0D7BBA-C25C-4665-BDAA-C957F251F172}"/>
              </a:ext>
            </a:extLst>
          </p:cNvPr>
          <p:cNvSpPr/>
          <p:nvPr/>
        </p:nvSpPr>
        <p:spPr>
          <a:xfrm>
            <a:off x="3872165" y="3228945"/>
            <a:ext cx="36580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</a:t>
            </a:r>
            <a:endParaRPr lang="hr-HR" sz="2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067CB205-4CC1-4A36-9D27-04BF8EFDF5E1}"/>
              </a:ext>
            </a:extLst>
          </p:cNvPr>
          <p:cNvSpPr/>
          <p:nvPr/>
        </p:nvSpPr>
        <p:spPr>
          <a:xfrm>
            <a:off x="3896211" y="1674839"/>
            <a:ext cx="34176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</a:t>
            </a:r>
            <a:endParaRPr lang="hr-HR" sz="2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75F06B75-AC29-4CAE-B56C-AA3A61492574}"/>
              </a:ext>
            </a:extLst>
          </p:cNvPr>
          <p:cNvSpPr/>
          <p:nvPr/>
        </p:nvSpPr>
        <p:spPr>
          <a:xfrm>
            <a:off x="1677457" y="2397466"/>
            <a:ext cx="38343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</p:txBody>
      </p:sp>
      <p:cxnSp>
        <p:nvCxnSpPr>
          <p:cNvPr id="12" name="Ravni poveznik 11">
            <a:extLst>
              <a:ext uri="{FF2B5EF4-FFF2-40B4-BE49-F238E27FC236}">
                <a16:creationId xmlns:a16="http://schemas.microsoft.com/office/drawing/2014/main" id="{96490F0A-A5C5-4590-AD6A-F5541A4EA6D6}"/>
              </a:ext>
            </a:extLst>
          </p:cNvPr>
          <p:cNvCxnSpPr/>
          <p:nvPr/>
        </p:nvCxnSpPr>
        <p:spPr>
          <a:xfrm flipV="1">
            <a:off x="1188439" y="1764444"/>
            <a:ext cx="3791824" cy="15351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ravokutnik 12">
            <a:extLst>
              <a:ext uri="{FF2B5EF4-FFF2-40B4-BE49-F238E27FC236}">
                <a16:creationId xmlns:a16="http://schemas.microsoft.com/office/drawing/2014/main" id="{BA27F39E-1672-44AB-B26F-414E34839FAE}"/>
              </a:ext>
            </a:extLst>
          </p:cNvPr>
          <p:cNvSpPr/>
          <p:nvPr/>
        </p:nvSpPr>
        <p:spPr>
          <a:xfrm>
            <a:off x="1032815" y="2899519"/>
            <a:ext cx="33855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</a:t>
            </a:r>
          </a:p>
        </p:txBody>
      </p:sp>
      <p:cxnSp>
        <p:nvCxnSpPr>
          <p:cNvPr id="15" name="Ravni poveznik 14">
            <a:extLst>
              <a:ext uri="{FF2B5EF4-FFF2-40B4-BE49-F238E27FC236}">
                <a16:creationId xmlns:a16="http://schemas.microsoft.com/office/drawing/2014/main" id="{D49B68C0-5A65-42DB-8A65-DE2C9D970498}"/>
              </a:ext>
            </a:extLst>
          </p:cNvPr>
          <p:cNvCxnSpPr>
            <a:cxnSpLocks/>
          </p:cNvCxnSpPr>
          <p:nvPr/>
        </p:nvCxnSpPr>
        <p:spPr>
          <a:xfrm flipV="1">
            <a:off x="1549137" y="2263591"/>
            <a:ext cx="4203226" cy="17733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ravokutnik 15">
            <a:extLst>
              <a:ext uri="{FF2B5EF4-FFF2-40B4-BE49-F238E27FC236}">
                <a16:creationId xmlns:a16="http://schemas.microsoft.com/office/drawing/2014/main" id="{D7815204-FCDF-442C-B9D9-B6F80BA4272B}"/>
              </a:ext>
            </a:extLst>
          </p:cNvPr>
          <p:cNvSpPr/>
          <p:nvPr/>
        </p:nvSpPr>
        <p:spPr>
          <a:xfrm>
            <a:off x="1417603" y="3677416"/>
            <a:ext cx="26000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</a:t>
            </a:r>
          </a:p>
        </p:txBody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A58EF8B1-3181-4F83-95A9-7841AEF968CB}"/>
              </a:ext>
            </a:extLst>
          </p:cNvPr>
          <p:cNvSpPr/>
          <p:nvPr/>
        </p:nvSpPr>
        <p:spPr>
          <a:xfrm>
            <a:off x="4810991" y="4310859"/>
            <a:ext cx="412439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p II l</a:t>
            </a:r>
          </a:p>
          <a:p>
            <a:pPr algn="ctr"/>
            <a:r>
              <a:rPr lang="hr-H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Pravac p je usporedan s pravcem l.</a:t>
            </a:r>
            <a:endParaRPr lang="hr-HR" sz="2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60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3" grpId="0"/>
      <p:bldP spid="16" grpId="0"/>
      <p:bldP spid="1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zentacija o razmjeni ideja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5870283_TF03460637" id="{880BFA80-340F-4642-B81B-849B16034EDC}" vid="{9B3C7A3F-09DD-44D9-872C-771D1BC0AF44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Prezentacija o razmjeni poslovnih ideja</Template>
  <TotalTime>58</TotalTime>
  <Words>243</Words>
  <Application>Microsoft Office PowerPoint</Application>
  <PresentationFormat>Široki zaslon</PresentationFormat>
  <Paragraphs>70</Paragraphs>
  <Slides>8</Slides>
  <Notes>8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13" baseType="lpstr">
      <vt:lpstr>Calibri</vt:lpstr>
      <vt:lpstr>Century Gothic</vt:lpstr>
      <vt:lpstr>Palatino Linotype</vt:lpstr>
      <vt:lpstr>Wingdings 2</vt:lpstr>
      <vt:lpstr>Prezentacija o razmjeni ideja</vt:lpstr>
      <vt:lpstr>Usporedni pravci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Usporedni pravci</dc:title>
  <dc:creator>vlajcicnikolina@gmail.com</dc:creator>
  <cp:lastModifiedBy>vlajcicnikolina@gmail.com</cp:lastModifiedBy>
  <cp:revision>7</cp:revision>
  <dcterms:created xsi:type="dcterms:W3CDTF">2020-05-04T15:57:45Z</dcterms:created>
  <dcterms:modified xsi:type="dcterms:W3CDTF">2020-05-04T16:56:10Z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