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smtClean="0"/>
              <a:t>Kliknite da biste uredili stil podnaslova matrice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C7D89-3A75-4C04-9AA6-AEA3B97F876A}" type="datetimeFigureOut">
              <a:rPr lang="hr-HR" smtClean="0"/>
              <a:t>6.5.2020.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21EE0-0E06-4B46-888A-D673F589656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77785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C7D89-3A75-4C04-9AA6-AEA3B97F876A}" type="datetimeFigureOut">
              <a:rPr lang="hr-HR" smtClean="0"/>
              <a:t>6.5.2020.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21EE0-0E06-4B46-888A-D673F589656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33130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C7D89-3A75-4C04-9AA6-AEA3B97F876A}" type="datetimeFigureOut">
              <a:rPr lang="hr-HR" smtClean="0"/>
              <a:t>6.5.2020.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21EE0-0E06-4B46-888A-D673F589656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85559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C7D89-3A75-4C04-9AA6-AEA3B97F876A}" type="datetimeFigureOut">
              <a:rPr lang="hr-HR" smtClean="0"/>
              <a:t>6.5.2020.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21EE0-0E06-4B46-888A-D673F589656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82074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C7D89-3A75-4C04-9AA6-AEA3B97F876A}" type="datetimeFigureOut">
              <a:rPr lang="hr-HR" smtClean="0"/>
              <a:t>6.5.2020.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21EE0-0E06-4B46-888A-D673F589656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50815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C7D89-3A75-4C04-9AA6-AEA3B97F876A}" type="datetimeFigureOut">
              <a:rPr lang="hr-HR" smtClean="0"/>
              <a:t>6.5.2020.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21EE0-0E06-4B46-888A-D673F589656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31665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C7D89-3A75-4C04-9AA6-AEA3B97F876A}" type="datetimeFigureOut">
              <a:rPr lang="hr-HR" smtClean="0"/>
              <a:t>6.5.2020.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21EE0-0E06-4B46-888A-D673F589656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8416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C7D89-3A75-4C04-9AA6-AEA3B97F876A}" type="datetimeFigureOut">
              <a:rPr lang="hr-HR" smtClean="0"/>
              <a:t>6.5.2020.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21EE0-0E06-4B46-888A-D673F589656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40770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C7D89-3A75-4C04-9AA6-AEA3B97F876A}" type="datetimeFigureOut">
              <a:rPr lang="hr-HR" smtClean="0"/>
              <a:t>6.5.2020.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21EE0-0E06-4B46-888A-D673F589656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99388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C7D89-3A75-4C04-9AA6-AEA3B97F876A}" type="datetimeFigureOut">
              <a:rPr lang="hr-HR" smtClean="0"/>
              <a:t>6.5.2020.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21EE0-0E06-4B46-888A-D673F589656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2724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C7D89-3A75-4C04-9AA6-AEA3B97F876A}" type="datetimeFigureOut">
              <a:rPr lang="hr-HR" smtClean="0"/>
              <a:t>6.5.2020.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21EE0-0E06-4B46-888A-D673F589656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45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4C7D89-3A75-4C04-9AA6-AEA3B97F876A}" type="datetimeFigureOut">
              <a:rPr lang="hr-HR" smtClean="0"/>
              <a:t>6.5.2020.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21EE0-0E06-4B46-888A-D673F589656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73135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b="1" dirty="0" smtClean="0">
                <a:solidFill>
                  <a:srgbClr val="FF0000"/>
                </a:solidFill>
              </a:rPr>
              <a:t>CRTANJE OKOMITIH PRAVACA </a:t>
            </a:r>
            <a:endParaRPr lang="hr-HR" b="1" dirty="0">
              <a:solidFill>
                <a:srgbClr val="FF0000"/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2011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rgbClr val="0070C0"/>
                </a:solidFill>
              </a:rPr>
              <a:t>a) Ponovimo!</a:t>
            </a:r>
            <a:endParaRPr lang="hr-HR" dirty="0">
              <a:solidFill>
                <a:srgbClr val="0070C0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/>
              <a:t>Pravac je ravna, neomeđena crta</a:t>
            </a:r>
            <a:r>
              <a:rPr lang="hr-HR" dirty="0" smtClean="0"/>
              <a:t>.</a:t>
            </a:r>
          </a:p>
          <a:p>
            <a:pPr marL="0" indent="0">
              <a:buNone/>
            </a:pPr>
            <a:r>
              <a:rPr lang="hr-HR" smtClean="0"/>
              <a:t> Imenujemo </a:t>
            </a:r>
            <a:r>
              <a:rPr lang="hr-HR" dirty="0"/>
              <a:t>ga malim slovima abecede.</a:t>
            </a:r>
          </a:p>
          <a:p>
            <a:pPr marL="0" indent="0">
              <a:buNone/>
            </a:pPr>
            <a:r>
              <a:rPr lang="hr-HR" dirty="0" smtClean="0"/>
              <a:t>                                                         </a:t>
            </a:r>
          </a:p>
          <a:p>
            <a:pPr marL="0" indent="0">
              <a:buNone/>
            </a:pPr>
            <a:r>
              <a:rPr lang="hr-HR" dirty="0"/>
              <a:t> </a:t>
            </a:r>
            <a:r>
              <a:rPr lang="hr-HR" dirty="0" smtClean="0"/>
              <a:t>                                                         p</a:t>
            </a:r>
            <a:endParaRPr lang="hr-HR" dirty="0"/>
          </a:p>
        </p:txBody>
      </p:sp>
      <p:cxnSp>
        <p:nvCxnSpPr>
          <p:cNvPr id="4" name="Ravni poveznik 3"/>
          <p:cNvCxnSpPr/>
          <p:nvPr/>
        </p:nvCxnSpPr>
        <p:spPr>
          <a:xfrm flipV="1">
            <a:off x="1597891" y="3066473"/>
            <a:ext cx="4618182" cy="139663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2144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r-HR" dirty="0"/>
              <a:t>Pravci a i b se sijeku u točki </a:t>
            </a:r>
            <a:r>
              <a:rPr lang="hr-HR" dirty="0" smtClean="0"/>
              <a:t>S.</a:t>
            </a:r>
          </a:p>
          <a:p>
            <a:pPr marL="0" indent="0">
              <a:buNone/>
            </a:pPr>
            <a:r>
              <a:rPr lang="hr-HR" dirty="0"/>
              <a:t>Tu točku zovemo SJECIŠTE.</a:t>
            </a:r>
            <a:endParaRPr lang="hr-HR" dirty="0" smtClean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 smtClean="0"/>
          </a:p>
          <a:p>
            <a:pPr marL="0" indent="0">
              <a:buNone/>
            </a:pPr>
            <a:r>
              <a:rPr lang="hr-HR" dirty="0"/>
              <a:t> </a:t>
            </a:r>
            <a:r>
              <a:rPr lang="hr-HR" dirty="0" smtClean="0"/>
              <a:t>                                                                                a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dirty="0" smtClean="0"/>
              <a:t>                                                 S</a:t>
            </a:r>
          </a:p>
          <a:p>
            <a:pPr marL="0" indent="0">
              <a:buNone/>
            </a:pPr>
            <a:r>
              <a:rPr lang="hr-HR" dirty="0"/>
              <a:t> </a:t>
            </a:r>
            <a:r>
              <a:rPr lang="hr-HR" dirty="0" smtClean="0"/>
              <a:t>                                                                            </a:t>
            </a:r>
          </a:p>
          <a:p>
            <a:pPr marL="0" indent="0">
              <a:buNone/>
            </a:pPr>
            <a:r>
              <a:rPr lang="hr-HR" dirty="0"/>
              <a:t> </a:t>
            </a:r>
            <a:r>
              <a:rPr lang="hr-HR" dirty="0" smtClean="0"/>
              <a:t>                                                                              b</a:t>
            </a:r>
            <a:endParaRPr lang="hr-HR" dirty="0"/>
          </a:p>
        </p:txBody>
      </p:sp>
      <p:cxnSp>
        <p:nvCxnSpPr>
          <p:cNvPr id="4" name="Straight Connector 7"/>
          <p:cNvCxnSpPr/>
          <p:nvPr/>
        </p:nvCxnSpPr>
        <p:spPr>
          <a:xfrm>
            <a:off x="3234893" y="3926681"/>
            <a:ext cx="5000625" cy="1785937"/>
          </a:xfrm>
          <a:prstGeom prst="line">
            <a:avLst/>
          </a:prstGeom>
          <a:ln w="190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8"/>
          <p:cNvCxnSpPr/>
          <p:nvPr/>
        </p:nvCxnSpPr>
        <p:spPr>
          <a:xfrm flipV="1">
            <a:off x="2667145" y="3464285"/>
            <a:ext cx="4814310" cy="211339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Oval 17"/>
          <p:cNvSpPr>
            <a:spLocks noChangeArrowheads="1"/>
          </p:cNvSpPr>
          <p:nvPr/>
        </p:nvSpPr>
        <p:spPr bwMode="auto">
          <a:xfrm>
            <a:off x="4929837" y="4497675"/>
            <a:ext cx="144463" cy="144462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2006219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872620" y="1852323"/>
            <a:ext cx="10515600" cy="475990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r-HR" dirty="0" smtClean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 smtClean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dirty="0" smtClean="0"/>
              <a:t>                                                                      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dirty="0"/>
              <a:t> </a:t>
            </a:r>
            <a:r>
              <a:rPr lang="hr-HR" dirty="0" smtClean="0"/>
              <a:t>                                                                  </a:t>
            </a:r>
            <a:r>
              <a:rPr lang="hr-HR" dirty="0"/>
              <a:t>- „pravac a okomit je na pravac b”</a:t>
            </a:r>
          </a:p>
          <a:p>
            <a:pPr marL="0" indent="0">
              <a:buNone/>
            </a:pPr>
            <a:r>
              <a:rPr lang="hr-HR" dirty="0" smtClean="0"/>
              <a:t>                                                                      </a:t>
            </a:r>
          </a:p>
          <a:p>
            <a:pPr marL="0" indent="0">
              <a:buNone/>
            </a:pPr>
            <a:r>
              <a:rPr lang="hr-HR" dirty="0"/>
              <a:t> </a:t>
            </a:r>
            <a:r>
              <a:rPr lang="hr-HR" dirty="0" smtClean="0"/>
              <a:t>                                                                     „pravac b okomit je na pravac a”</a:t>
            </a:r>
          </a:p>
          <a:p>
            <a:pPr marL="0" indent="0">
              <a:buNone/>
            </a:pPr>
            <a:endParaRPr lang="hr-HR" dirty="0"/>
          </a:p>
        </p:txBody>
      </p:sp>
      <p:cxnSp>
        <p:nvCxnSpPr>
          <p:cNvPr id="4" name="Ravni poveznik 3"/>
          <p:cNvCxnSpPr/>
          <p:nvPr/>
        </p:nvCxnSpPr>
        <p:spPr>
          <a:xfrm>
            <a:off x="2604655" y="4001293"/>
            <a:ext cx="3990109" cy="1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Ravni poveznik 4"/>
          <p:cNvCxnSpPr/>
          <p:nvPr/>
        </p:nvCxnSpPr>
        <p:spPr>
          <a:xfrm>
            <a:off x="3269673" y="2290618"/>
            <a:ext cx="0" cy="3676073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6130420" y="4001293"/>
            <a:ext cx="464344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dirty="0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7" name="TextBox 15"/>
          <p:cNvSpPr txBox="1">
            <a:spLocks noChangeArrowheads="1"/>
          </p:cNvSpPr>
          <p:nvPr/>
        </p:nvSpPr>
        <p:spPr bwMode="auto">
          <a:xfrm>
            <a:off x="3345730" y="5504728"/>
            <a:ext cx="4873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dirty="0"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8" name="TextBox 14"/>
          <p:cNvSpPr txBox="1">
            <a:spLocks noChangeArrowheads="1"/>
          </p:cNvSpPr>
          <p:nvPr/>
        </p:nvSpPr>
        <p:spPr bwMode="auto">
          <a:xfrm>
            <a:off x="5324738" y="4866728"/>
            <a:ext cx="45976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dirty="0">
                <a:latin typeface="Arial" panose="020B0604020202020204" pitchFamily="34" charset="0"/>
              </a:rPr>
              <a:t>a</a:t>
            </a:r>
            <a:r>
              <a:rPr lang="hr-HR" altLang="sr-Latn-RS" sz="2400" b="1" dirty="0" smtClean="0">
                <a:latin typeface="Arial" panose="020B0604020202020204" pitchFamily="34" charset="0"/>
              </a:rPr>
              <a:t>        </a:t>
            </a:r>
            <a:endParaRPr lang="hr-HR" altLang="sr-Latn-RS" sz="2400" b="1" dirty="0">
              <a:latin typeface="Arial" panose="020B0604020202020204" pitchFamily="34" charset="0"/>
            </a:endParaRPr>
          </a:p>
        </p:txBody>
      </p:sp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6032925" y="5963142"/>
            <a:ext cx="464344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dirty="0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10" name="TextBox 15"/>
          <p:cNvSpPr txBox="1">
            <a:spLocks noChangeArrowheads="1"/>
          </p:cNvSpPr>
          <p:nvPr/>
        </p:nvSpPr>
        <p:spPr bwMode="auto">
          <a:xfrm>
            <a:off x="5903986" y="4895993"/>
            <a:ext cx="39716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dirty="0"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11" name="TextBox 15"/>
          <p:cNvSpPr txBox="1">
            <a:spLocks noChangeArrowheads="1"/>
          </p:cNvSpPr>
          <p:nvPr/>
        </p:nvSpPr>
        <p:spPr bwMode="auto">
          <a:xfrm>
            <a:off x="5306347" y="5963143"/>
            <a:ext cx="4873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dirty="0">
                <a:latin typeface="Arial" panose="020B0604020202020204" pitchFamily="34" charset="0"/>
              </a:rPr>
              <a:t>b</a:t>
            </a:r>
            <a:r>
              <a:rPr lang="hr-HR" altLang="sr-Latn-RS" sz="2400" b="1" dirty="0" smtClean="0">
                <a:latin typeface="Arial" panose="020B0604020202020204" pitchFamily="34" charset="0"/>
              </a:rPr>
              <a:t>         </a:t>
            </a:r>
            <a:endParaRPr lang="hr-HR" altLang="sr-Latn-RS" sz="2400" b="1" dirty="0">
              <a:latin typeface="Arial" panose="020B0604020202020204" pitchFamily="34" charset="0"/>
            </a:endParaRPr>
          </a:p>
        </p:txBody>
      </p:sp>
      <p:cxnSp>
        <p:nvCxnSpPr>
          <p:cNvPr id="12" name="Ravni poveznik 11"/>
          <p:cNvCxnSpPr/>
          <p:nvPr/>
        </p:nvCxnSpPr>
        <p:spPr>
          <a:xfrm>
            <a:off x="5779880" y="4876109"/>
            <a:ext cx="9236" cy="4525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Ravni poveznik 12"/>
          <p:cNvCxnSpPr/>
          <p:nvPr/>
        </p:nvCxnSpPr>
        <p:spPr>
          <a:xfrm>
            <a:off x="5834803" y="5904812"/>
            <a:ext cx="9236" cy="4525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Ravni poveznik 13"/>
          <p:cNvCxnSpPr/>
          <p:nvPr/>
        </p:nvCxnSpPr>
        <p:spPr>
          <a:xfrm flipH="1">
            <a:off x="5554618" y="5328691"/>
            <a:ext cx="431654" cy="23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Ravni poveznik 14"/>
          <p:cNvCxnSpPr/>
          <p:nvPr/>
        </p:nvCxnSpPr>
        <p:spPr>
          <a:xfrm flipH="1">
            <a:off x="5628212" y="6357394"/>
            <a:ext cx="431654" cy="23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874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rgbClr val="FF0000"/>
                </a:solidFill>
              </a:rPr>
              <a:t>b) Naučimo!</a:t>
            </a:r>
            <a:endParaRPr lang="hr-HR" dirty="0">
              <a:solidFill>
                <a:srgbClr val="FF0000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 smtClean="0"/>
              <a:t>Potrebna su ti 2 trokuta ili 1 trokut i ravnalo.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 smtClean="0"/>
          </a:p>
        </p:txBody>
      </p:sp>
      <p:sp>
        <p:nvSpPr>
          <p:cNvPr id="4" name="Pravokutni trokut 3"/>
          <p:cNvSpPr/>
          <p:nvPr/>
        </p:nvSpPr>
        <p:spPr>
          <a:xfrm>
            <a:off x="1006764" y="3417454"/>
            <a:ext cx="2410691" cy="923637"/>
          </a:xfrm>
          <a:prstGeom prst="rtTriangl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Pravokutni trokut 4"/>
          <p:cNvSpPr/>
          <p:nvPr/>
        </p:nvSpPr>
        <p:spPr>
          <a:xfrm rot="18610852">
            <a:off x="4284426" y="2921984"/>
            <a:ext cx="1312509" cy="1393117"/>
          </a:xfrm>
          <a:prstGeom prst="rtTriangl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Pravokutnik 6"/>
          <p:cNvSpPr/>
          <p:nvPr/>
        </p:nvSpPr>
        <p:spPr>
          <a:xfrm>
            <a:off x="7766234" y="4193952"/>
            <a:ext cx="3391294" cy="547595"/>
          </a:xfrm>
          <a:prstGeom prst="rect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33247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hr-HR" sz="28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hr-HR" dirty="0" smtClean="0"/>
              <a:t>Nacrtamo </a:t>
            </a:r>
            <a:r>
              <a:rPr lang="hr-HR" dirty="0"/>
              <a:t>pravac </a:t>
            </a:r>
            <a:r>
              <a:rPr lang="hr-HR" dirty="0" smtClean="0"/>
              <a:t>a</a:t>
            </a:r>
            <a:endParaRPr lang="hr-HR" dirty="0"/>
          </a:p>
          <a:p>
            <a:pPr marL="0" indent="0">
              <a:buNone/>
            </a:pPr>
            <a:r>
              <a:rPr lang="hr-HR" dirty="0" smtClean="0"/>
              <a:t>       i na njemu označimo točku P.</a:t>
            </a:r>
          </a:p>
          <a:p>
            <a:pPr marL="0" indent="0">
              <a:buNone/>
            </a:pPr>
            <a:endParaRPr lang="hr-HR" dirty="0" smtClean="0"/>
          </a:p>
          <a:p>
            <a:pPr marL="0" indent="0">
              <a:buNone/>
            </a:pPr>
            <a:endParaRPr lang="hr-HR" dirty="0" smtClean="0"/>
          </a:p>
          <a:p>
            <a:pPr marL="0" indent="0">
              <a:buNone/>
            </a:pPr>
            <a:r>
              <a:rPr lang="hr-HR" dirty="0"/>
              <a:t> </a:t>
            </a:r>
            <a:r>
              <a:rPr lang="hr-HR" dirty="0" smtClean="0"/>
              <a:t>                                           P </a:t>
            </a:r>
            <a:endParaRPr lang="hr-HR" dirty="0"/>
          </a:p>
          <a:p>
            <a:pPr marL="0" indent="0">
              <a:buNone/>
            </a:pPr>
            <a:r>
              <a:rPr lang="hr-HR" dirty="0"/>
              <a:t> </a:t>
            </a:r>
            <a:r>
              <a:rPr lang="hr-HR" dirty="0" smtClean="0"/>
              <a:t>     </a:t>
            </a:r>
          </a:p>
          <a:p>
            <a:pPr marL="0" indent="0">
              <a:buNone/>
            </a:pPr>
            <a:r>
              <a:rPr lang="hr-HR" dirty="0"/>
              <a:t> </a:t>
            </a:r>
            <a:r>
              <a:rPr lang="hr-HR" dirty="0" smtClean="0"/>
              <a:t>			          </a:t>
            </a:r>
          </a:p>
        </p:txBody>
      </p:sp>
      <p:cxnSp>
        <p:nvCxnSpPr>
          <p:cNvPr id="4" name="Ravni poveznik 3"/>
          <p:cNvCxnSpPr/>
          <p:nvPr/>
        </p:nvCxnSpPr>
        <p:spPr>
          <a:xfrm>
            <a:off x="2032000" y="4351480"/>
            <a:ext cx="5560291" cy="923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4"/>
          <p:cNvSpPr txBox="1">
            <a:spLocks noChangeArrowheads="1"/>
          </p:cNvSpPr>
          <p:nvPr/>
        </p:nvSpPr>
        <p:spPr bwMode="auto">
          <a:xfrm>
            <a:off x="7127947" y="4241653"/>
            <a:ext cx="464344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dirty="0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9" name="Oval 17"/>
          <p:cNvSpPr>
            <a:spLocks noChangeArrowheads="1"/>
          </p:cNvSpPr>
          <p:nvPr/>
        </p:nvSpPr>
        <p:spPr bwMode="auto">
          <a:xfrm>
            <a:off x="4507742" y="4279249"/>
            <a:ext cx="144463" cy="144462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3364919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 smtClean="0"/>
              <a:t>2. Najkraću stranicu trokuta prislonimo na pravac a.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</p:txBody>
      </p:sp>
      <p:cxnSp>
        <p:nvCxnSpPr>
          <p:cNvPr id="4" name="Ravni poveznik 3"/>
          <p:cNvCxnSpPr/>
          <p:nvPr/>
        </p:nvCxnSpPr>
        <p:spPr>
          <a:xfrm>
            <a:off x="2032000" y="4192659"/>
            <a:ext cx="5560291" cy="923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14"/>
          <p:cNvSpPr txBox="1">
            <a:spLocks noChangeArrowheads="1"/>
          </p:cNvSpPr>
          <p:nvPr/>
        </p:nvSpPr>
        <p:spPr bwMode="auto">
          <a:xfrm>
            <a:off x="7127947" y="4158095"/>
            <a:ext cx="464344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dirty="0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6" name="Oval 17"/>
          <p:cNvSpPr>
            <a:spLocks noChangeArrowheads="1"/>
          </p:cNvSpPr>
          <p:nvPr/>
        </p:nvSpPr>
        <p:spPr bwMode="auto">
          <a:xfrm>
            <a:off x="4507742" y="4120428"/>
            <a:ext cx="144463" cy="144462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sr-Latn-RS" altLang="sr-Latn-RS"/>
          </a:p>
        </p:txBody>
      </p:sp>
      <p:sp>
        <p:nvSpPr>
          <p:cNvPr id="9" name="Pravokutnik 8"/>
          <p:cNvSpPr/>
          <p:nvPr/>
        </p:nvSpPr>
        <p:spPr>
          <a:xfrm>
            <a:off x="4387273" y="3639126"/>
            <a:ext cx="3780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2800" dirty="0" smtClean="0"/>
              <a:t>P</a:t>
            </a:r>
          </a:p>
        </p:txBody>
      </p:sp>
      <p:sp>
        <p:nvSpPr>
          <p:cNvPr id="10" name="Pravokutni trokut 9"/>
          <p:cNvSpPr/>
          <p:nvPr/>
        </p:nvSpPr>
        <p:spPr>
          <a:xfrm rot="10800000">
            <a:off x="4579973" y="4201895"/>
            <a:ext cx="1015646" cy="2143700"/>
          </a:xfrm>
          <a:prstGeom prst="rtTriangle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6895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   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874430" y="165512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hr-HR" dirty="0" smtClean="0"/>
              <a:t>3. Prislonimo ravnalo ili stranicu drugog trokuta uz najdulju stranicu trokuta.                                                              </a:t>
            </a:r>
          </a:p>
          <a:p>
            <a:pPr marL="0" indent="0">
              <a:buNone/>
            </a:pPr>
            <a:r>
              <a:rPr lang="hr-HR" dirty="0"/>
              <a:t> </a:t>
            </a:r>
            <a:r>
              <a:rPr lang="hr-HR" dirty="0" smtClean="0"/>
              <a:t>                                                                     </a:t>
            </a:r>
          </a:p>
          <a:p>
            <a:pPr marL="0" indent="0">
              <a:buNone/>
            </a:pPr>
            <a:r>
              <a:rPr lang="hr-HR" dirty="0"/>
              <a:t> </a:t>
            </a:r>
            <a:r>
              <a:rPr lang="hr-HR" dirty="0" smtClean="0"/>
              <a:t>                                                                               P</a:t>
            </a:r>
          </a:p>
          <a:p>
            <a:pPr marL="0" indent="0">
              <a:buNone/>
            </a:pPr>
            <a:endParaRPr lang="hr-HR" dirty="0"/>
          </a:p>
        </p:txBody>
      </p:sp>
      <p:cxnSp>
        <p:nvCxnSpPr>
          <p:cNvPr id="4" name="Ravni poveznik 3"/>
          <p:cNvCxnSpPr/>
          <p:nvPr/>
        </p:nvCxnSpPr>
        <p:spPr>
          <a:xfrm>
            <a:off x="375049" y="3177523"/>
            <a:ext cx="5560291" cy="923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14"/>
          <p:cNvSpPr txBox="1">
            <a:spLocks noChangeArrowheads="1"/>
          </p:cNvSpPr>
          <p:nvPr/>
        </p:nvSpPr>
        <p:spPr bwMode="auto">
          <a:xfrm>
            <a:off x="5595864" y="3249753"/>
            <a:ext cx="464344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dirty="0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6" name="Oval 17"/>
          <p:cNvSpPr>
            <a:spLocks noChangeArrowheads="1"/>
          </p:cNvSpPr>
          <p:nvPr/>
        </p:nvSpPr>
        <p:spPr bwMode="auto">
          <a:xfrm>
            <a:off x="1702978" y="3105291"/>
            <a:ext cx="144463" cy="144462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sr-Latn-RS" altLang="sr-Latn-RS"/>
          </a:p>
        </p:txBody>
      </p:sp>
      <p:sp>
        <p:nvSpPr>
          <p:cNvPr id="7" name="Pravokutnik 6"/>
          <p:cNvSpPr/>
          <p:nvPr/>
        </p:nvSpPr>
        <p:spPr>
          <a:xfrm>
            <a:off x="1662134" y="2586834"/>
            <a:ext cx="3706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2800" dirty="0" smtClean="0"/>
              <a:t>P</a:t>
            </a:r>
          </a:p>
        </p:txBody>
      </p:sp>
      <p:sp>
        <p:nvSpPr>
          <p:cNvPr id="8" name="Pravokutni trokut 7"/>
          <p:cNvSpPr/>
          <p:nvPr/>
        </p:nvSpPr>
        <p:spPr>
          <a:xfrm rot="10800000">
            <a:off x="1701781" y="3196283"/>
            <a:ext cx="1015646" cy="2143700"/>
          </a:xfrm>
          <a:prstGeom prst="rtTriangle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9" name="Pravokutnik 8"/>
          <p:cNvSpPr/>
          <p:nvPr/>
        </p:nvSpPr>
        <p:spPr>
          <a:xfrm rot="3878004">
            <a:off x="152612" y="3958477"/>
            <a:ext cx="3391294" cy="547595"/>
          </a:xfrm>
          <a:prstGeom prst="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cxnSp>
        <p:nvCxnSpPr>
          <p:cNvPr id="10" name="Ravni poveznik 9"/>
          <p:cNvCxnSpPr/>
          <p:nvPr/>
        </p:nvCxnSpPr>
        <p:spPr>
          <a:xfrm>
            <a:off x="5237018" y="3903024"/>
            <a:ext cx="5560291" cy="923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4"/>
          <p:cNvSpPr txBox="1">
            <a:spLocks noChangeArrowheads="1"/>
          </p:cNvSpPr>
          <p:nvPr/>
        </p:nvSpPr>
        <p:spPr bwMode="auto">
          <a:xfrm>
            <a:off x="10406856" y="4001294"/>
            <a:ext cx="464344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dirty="0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12" name="Oval 17"/>
          <p:cNvSpPr>
            <a:spLocks noChangeArrowheads="1"/>
          </p:cNvSpPr>
          <p:nvPr/>
        </p:nvSpPr>
        <p:spPr bwMode="auto">
          <a:xfrm>
            <a:off x="7454142" y="3830793"/>
            <a:ext cx="144463" cy="144462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sr-Latn-RS" altLang="sr-Latn-RS"/>
          </a:p>
        </p:txBody>
      </p:sp>
      <p:sp>
        <p:nvSpPr>
          <p:cNvPr id="14" name="Pravokutni trokut 13"/>
          <p:cNvSpPr/>
          <p:nvPr/>
        </p:nvSpPr>
        <p:spPr>
          <a:xfrm rot="1052459">
            <a:off x="7136361" y="3836612"/>
            <a:ext cx="1312509" cy="1393117"/>
          </a:xfrm>
          <a:prstGeom prst="rtTriangle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5" name="Pravokutni trokut 14"/>
          <p:cNvSpPr/>
          <p:nvPr/>
        </p:nvSpPr>
        <p:spPr>
          <a:xfrm rot="10800000">
            <a:off x="7533447" y="3919848"/>
            <a:ext cx="1015646" cy="2143700"/>
          </a:xfrm>
          <a:prstGeom prst="rtTriangle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124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 smtClean="0"/>
              <a:t>4. </a:t>
            </a:r>
            <a:r>
              <a:rPr lang="hr-HR" sz="2400" dirty="0" smtClean="0"/>
              <a:t>Pomičemo trokut duž ravnala ili trokuta sve dok njegova stranica koja je okomita na pravac </a:t>
            </a:r>
            <a:r>
              <a:rPr lang="hr-HR" sz="2400" b="1" dirty="0" smtClean="0"/>
              <a:t>a</a:t>
            </a:r>
            <a:r>
              <a:rPr lang="hr-HR" sz="2400" dirty="0" smtClean="0"/>
              <a:t>, ne prođe točkom P. (</a:t>
            </a:r>
            <a:r>
              <a:rPr lang="hr-HR" sz="2400" i="1" dirty="0" smtClean="0"/>
              <a:t>lijevom rukom malo čvršće pridrži ravnalo ili trokut, a desnom rukom lagano povlači trokut</a:t>
            </a:r>
            <a:r>
              <a:rPr lang="hr-HR" sz="2400" dirty="0" smtClean="0"/>
              <a:t>)</a:t>
            </a:r>
            <a:endParaRPr lang="hr-HR" sz="2400" dirty="0"/>
          </a:p>
        </p:txBody>
      </p:sp>
      <p:cxnSp>
        <p:nvCxnSpPr>
          <p:cNvPr id="4" name="Ravni poveznik 3"/>
          <p:cNvCxnSpPr/>
          <p:nvPr/>
        </p:nvCxnSpPr>
        <p:spPr>
          <a:xfrm>
            <a:off x="838200" y="3842541"/>
            <a:ext cx="5560291" cy="923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14"/>
          <p:cNvSpPr txBox="1">
            <a:spLocks noChangeArrowheads="1"/>
          </p:cNvSpPr>
          <p:nvPr/>
        </p:nvSpPr>
        <p:spPr bwMode="auto">
          <a:xfrm>
            <a:off x="5863828" y="3842541"/>
            <a:ext cx="464344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dirty="0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6" name="Oval 17"/>
          <p:cNvSpPr>
            <a:spLocks noChangeArrowheads="1"/>
          </p:cNvSpPr>
          <p:nvPr/>
        </p:nvSpPr>
        <p:spPr bwMode="auto">
          <a:xfrm>
            <a:off x="3134320" y="3770310"/>
            <a:ext cx="144463" cy="144462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sr-Latn-RS" altLang="sr-Latn-RS"/>
          </a:p>
        </p:txBody>
      </p:sp>
      <p:sp>
        <p:nvSpPr>
          <p:cNvPr id="8" name="Pravokutnik 7"/>
          <p:cNvSpPr/>
          <p:nvPr/>
        </p:nvSpPr>
        <p:spPr>
          <a:xfrm rot="3878004">
            <a:off x="1115048" y="4846113"/>
            <a:ext cx="3391294" cy="547595"/>
          </a:xfrm>
          <a:prstGeom prst="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9" name="Pravokutni trokut 8"/>
          <p:cNvSpPr/>
          <p:nvPr/>
        </p:nvSpPr>
        <p:spPr>
          <a:xfrm rot="10800000">
            <a:off x="2190061" y="3132839"/>
            <a:ext cx="1015646" cy="2143700"/>
          </a:xfrm>
          <a:prstGeom prst="rtTriangle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1" name="Pravokutnik 10"/>
          <p:cNvSpPr/>
          <p:nvPr/>
        </p:nvSpPr>
        <p:spPr>
          <a:xfrm>
            <a:off x="3049553" y="3351263"/>
            <a:ext cx="3706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2800" dirty="0" smtClean="0"/>
              <a:t>P</a:t>
            </a:r>
          </a:p>
        </p:txBody>
      </p:sp>
      <p:cxnSp>
        <p:nvCxnSpPr>
          <p:cNvPr id="12" name="Ravni poveznik 11"/>
          <p:cNvCxnSpPr/>
          <p:nvPr/>
        </p:nvCxnSpPr>
        <p:spPr>
          <a:xfrm>
            <a:off x="5671127" y="4999070"/>
            <a:ext cx="5560291" cy="923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avokutni trokut 12"/>
          <p:cNvSpPr/>
          <p:nvPr/>
        </p:nvSpPr>
        <p:spPr>
          <a:xfrm rot="1052459">
            <a:off x="6962771" y="4531250"/>
            <a:ext cx="1312509" cy="1393117"/>
          </a:xfrm>
          <a:prstGeom prst="rtTriangle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4" name="Pravokutni trokut 13"/>
          <p:cNvSpPr/>
          <p:nvPr/>
        </p:nvSpPr>
        <p:spPr>
          <a:xfrm rot="10800000">
            <a:off x="6730849" y="3294001"/>
            <a:ext cx="1015646" cy="2143700"/>
          </a:xfrm>
          <a:prstGeom prst="rtTriangle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6" name="Oval 17"/>
          <p:cNvSpPr>
            <a:spLocks noChangeArrowheads="1"/>
          </p:cNvSpPr>
          <p:nvPr/>
        </p:nvSpPr>
        <p:spPr bwMode="auto">
          <a:xfrm>
            <a:off x="7720470" y="4898189"/>
            <a:ext cx="144463" cy="144462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sr-Latn-RS" altLang="sr-Latn-RS"/>
          </a:p>
        </p:txBody>
      </p:sp>
      <p:sp>
        <p:nvSpPr>
          <p:cNvPr id="18" name="Pravokutnik 17"/>
          <p:cNvSpPr/>
          <p:nvPr/>
        </p:nvSpPr>
        <p:spPr>
          <a:xfrm>
            <a:off x="7675929" y="4425410"/>
            <a:ext cx="3780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2800" dirty="0" smtClean="0"/>
              <a:t>P</a:t>
            </a:r>
          </a:p>
        </p:txBody>
      </p:sp>
      <p:sp>
        <p:nvSpPr>
          <p:cNvPr id="19" name="TextBox 14"/>
          <p:cNvSpPr txBox="1">
            <a:spLocks noChangeArrowheads="1"/>
          </p:cNvSpPr>
          <p:nvPr/>
        </p:nvSpPr>
        <p:spPr bwMode="auto">
          <a:xfrm>
            <a:off x="10893590" y="5030466"/>
            <a:ext cx="464344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dirty="0">
                <a:latin typeface="Arial" panose="020B0604020202020204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353035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 smtClean="0"/>
              <a:t>5. Kroz točku P nacrtamo pravaca b.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 smtClean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 smtClean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dirty="0" smtClean="0"/>
              <a:t>                                                   </a:t>
            </a:r>
            <a:endParaRPr lang="hr-HR" dirty="0"/>
          </a:p>
        </p:txBody>
      </p:sp>
      <p:cxnSp>
        <p:nvCxnSpPr>
          <p:cNvPr id="4" name="Ravni poveznik 3"/>
          <p:cNvCxnSpPr/>
          <p:nvPr/>
        </p:nvCxnSpPr>
        <p:spPr>
          <a:xfrm>
            <a:off x="2032000" y="4192659"/>
            <a:ext cx="5560291" cy="9236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14"/>
          <p:cNvSpPr txBox="1">
            <a:spLocks noChangeArrowheads="1"/>
          </p:cNvSpPr>
          <p:nvPr/>
        </p:nvSpPr>
        <p:spPr bwMode="auto">
          <a:xfrm>
            <a:off x="7127947" y="4158095"/>
            <a:ext cx="464344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dirty="0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6" name="Oval 17"/>
          <p:cNvSpPr>
            <a:spLocks noChangeArrowheads="1"/>
          </p:cNvSpPr>
          <p:nvPr/>
        </p:nvSpPr>
        <p:spPr bwMode="auto">
          <a:xfrm>
            <a:off x="4507742" y="4120428"/>
            <a:ext cx="144463" cy="144462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sr-Latn-RS" altLang="sr-Latn-RS"/>
          </a:p>
        </p:txBody>
      </p:sp>
      <p:cxnSp>
        <p:nvCxnSpPr>
          <p:cNvPr id="8" name="Ravni poveznik 7"/>
          <p:cNvCxnSpPr/>
          <p:nvPr/>
        </p:nvCxnSpPr>
        <p:spPr>
          <a:xfrm>
            <a:off x="4579973" y="2426853"/>
            <a:ext cx="0" cy="3676073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15"/>
          <p:cNvSpPr txBox="1">
            <a:spLocks noChangeArrowheads="1"/>
          </p:cNvSpPr>
          <p:nvPr/>
        </p:nvSpPr>
        <p:spPr bwMode="auto">
          <a:xfrm>
            <a:off x="4616215" y="2376844"/>
            <a:ext cx="4873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dirty="0"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10" name="Pravokutni trokut 9"/>
          <p:cNvSpPr/>
          <p:nvPr/>
        </p:nvSpPr>
        <p:spPr>
          <a:xfrm rot="10800000">
            <a:off x="3528212" y="3048578"/>
            <a:ext cx="1015646" cy="2143700"/>
          </a:xfrm>
          <a:prstGeom prst="rtTriangle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1" name="Pravokutnik 10"/>
          <p:cNvSpPr/>
          <p:nvPr/>
        </p:nvSpPr>
        <p:spPr>
          <a:xfrm>
            <a:off x="4550172" y="3672757"/>
            <a:ext cx="3706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2800" dirty="0" smtClean="0"/>
              <a:t>P</a:t>
            </a:r>
          </a:p>
        </p:txBody>
      </p:sp>
      <p:sp>
        <p:nvSpPr>
          <p:cNvPr id="12" name="TextBox 14"/>
          <p:cNvSpPr txBox="1">
            <a:spLocks noChangeArrowheads="1"/>
          </p:cNvSpPr>
          <p:nvPr/>
        </p:nvSpPr>
        <p:spPr bwMode="auto">
          <a:xfrm>
            <a:off x="6040069" y="4884013"/>
            <a:ext cx="928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dirty="0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13" name="TextBox 15"/>
          <p:cNvSpPr txBox="1">
            <a:spLocks noChangeArrowheads="1"/>
          </p:cNvSpPr>
          <p:nvPr/>
        </p:nvSpPr>
        <p:spPr bwMode="auto">
          <a:xfrm>
            <a:off x="6620354" y="4914647"/>
            <a:ext cx="928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dirty="0" smtClean="0">
                <a:latin typeface="Arial" panose="020B0604020202020204" pitchFamily="34" charset="0"/>
              </a:rPr>
              <a:t>b</a:t>
            </a:r>
            <a:endParaRPr lang="hr-HR" altLang="sr-Latn-RS" sz="2400" b="1" dirty="0">
              <a:latin typeface="Arial" panose="020B0604020202020204" pitchFamily="34" charset="0"/>
            </a:endParaRPr>
          </a:p>
        </p:txBody>
      </p:sp>
      <p:sp>
        <p:nvSpPr>
          <p:cNvPr id="14" name="TextBox 15"/>
          <p:cNvSpPr txBox="1">
            <a:spLocks noChangeArrowheads="1"/>
          </p:cNvSpPr>
          <p:nvPr/>
        </p:nvSpPr>
        <p:spPr bwMode="auto">
          <a:xfrm>
            <a:off x="6096000" y="5596765"/>
            <a:ext cx="928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dirty="0" smtClean="0">
                <a:latin typeface="Arial" panose="020B0604020202020204" pitchFamily="34" charset="0"/>
              </a:rPr>
              <a:t>b</a:t>
            </a:r>
            <a:endParaRPr lang="hr-HR" altLang="sr-Latn-RS" sz="2400" b="1" dirty="0">
              <a:latin typeface="Arial" panose="020B0604020202020204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691858" y="5627399"/>
            <a:ext cx="928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dirty="0">
                <a:latin typeface="Arial" panose="020B0604020202020204" pitchFamily="34" charset="0"/>
              </a:rPr>
              <a:t>a</a:t>
            </a:r>
          </a:p>
        </p:txBody>
      </p:sp>
      <p:cxnSp>
        <p:nvCxnSpPr>
          <p:cNvPr id="16" name="Ravni poveznik 15"/>
          <p:cNvCxnSpPr/>
          <p:nvPr/>
        </p:nvCxnSpPr>
        <p:spPr>
          <a:xfrm>
            <a:off x="6495176" y="4893394"/>
            <a:ext cx="9236" cy="4525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Ravni poveznik 16"/>
          <p:cNvCxnSpPr/>
          <p:nvPr/>
        </p:nvCxnSpPr>
        <p:spPr>
          <a:xfrm>
            <a:off x="6530346" y="5665264"/>
            <a:ext cx="9236" cy="4525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Ravni poveznik 17"/>
          <p:cNvCxnSpPr/>
          <p:nvPr/>
        </p:nvCxnSpPr>
        <p:spPr>
          <a:xfrm flipH="1">
            <a:off x="6279349" y="5362570"/>
            <a:ext cx="431654" cy="23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Ravni poveznik 18"/>
          <p:cNvCxnSpPr/>
          <p:nvPr/>
        </p:nvCxnSpPr>
        <p:spPr>
          <a:xfrm flipH="1">
            <a:off x="6314519" y="6122133"/>
            <a:ext cx="431654" cy="23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4225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rgbClr val="00B050"/>
                </a:solidFill>
              </a:rPr>
              <a:t>c) Vježbamo!</a:t>
            </a:r>
            <a:endParaRPr lang="hr-HR" dirty="0">
              <a:solidFill>
                <a:srgbClr val="00B050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50667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hr-HR" sz="2000" dirty="0" smtClean="0"/>
              <a:t>U svoju bilježnicu napiši naslov </a:t>
            </a:r>
            <a:r>
              <a:rPr lang="hr-HR" sz="2000" dirty="0" smtClean="0">
                <a:solidFill>
                  <a:srgbClr val="FF0000"/>
                </a:solidFill>
              </a:rPr>
              <a:t>Crtanje okomitih pravaca </a:t>
            </a:r>
          </a:p>
          <a:p>
            <a:pPr marL="514350" indent="-514350">
              <a:buAutoNum type="arabicPeriod"/>
            </a:pPr>
            <a:r>
              <a:rPr lang="hr-HR" sz="2000" dirty="0"/>
              <a:t>N</a:t>
            </a:r>
            <a:r>
              <a:rPr lang="hr-HR" sz="2000" dirty="0" smtClean="0"/>
              <a:t>acrtaj pravac </a:t>
            </a:r>
            <a:r>
              <a:rPr lang="hr-HR" sz="2000" b="1" dirty="0" smtClean="0"/>
              <a:t>c</a:t>
            </a:r>
            <a:r>
              <a:rPr lang="hr-HR" sz="2000" dirty="0" smtClean="0"/>
              <a:t>. Na njemu odredi točku </a:t>
            </a:r>
            <a:r>
              <a:rPr lang="hr-HR" sz="2000" b="1" dirty="0" smtClean="0"/>
              <a:t>E</a:t>
            </a:r>
            <a:r>
              <a:rPr lang="hr-HR" sz="2000" dirty="0" smtClean="0"/>
              <a:t>. Nacrtaj pravac </a:t>
            </a:r>
            <a:r>
              <a:rPr lang="hr-HR" sz="2000" b="1" dirty="0" smtClean="0"/>
              <a:t>d</a:t>
            </a:r>
            <a:r>
              <a:rPr lang="hr-HR" sz="2000" dirty="0" smtClean="0"/>
              <a:t> okomit na pravac </a:t>
            </a:r>
            <a:r>
              <a:rPr lang="hr-HR" sz="2000" b="1" dirty="0" smtClean="0"/>
              <a:t>c</a:t>
            </a:r>
            <a:r>
              <a:rPr lang="hr-HR" sz="2000" dirty="0" smtClean="0"/>
              <a:t>. Matematičkim zapisom zapiši odnos pravaca </a:t>
            </a:r>
            <a:r>
              <a:rPr lang="hr-HR" sz="2000" b="1" dirty="0" smtClean="0"/>
              <a:t>c</a:t>
            </a:r>
            <a:r>
              <a:rPr lang="hr-HR" sz="2000" dirty="0" smtClean="0"/>
              <a:t> i </a:t>
            </a:r>
            <a:r>
              <a:rPr lang="hr-HR" sz="2000" b="1" dirty="0" smtClean="0"/>
              <a:t>d</a:t>
            </a:r>
            <a:r>
              <a:rPr lang="hr-HR" sz="2000" dirty="0" smtClean="0"/>
              <a:t>.</a:t>
            </a:r>
          </a:p>
          <a:p>
            <a:pPr marL="514350" indent="-514350">
              <a:buAutoNum type="arabicPeriod"/>
            </a:pPr>
            <a:endParaRPr lang="hr-HR" dirty="0"/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019" y="4285673"/>
            <a:ext cx="4876800" cy="2456873"/>
          </a:xfrm>
          <a:prstGeom prst="rect">
            <a:avLst/>
          </a:prstGeom>
        </p:spPr>
      </p:pic>
      <p:sp>
        <p:nvSpPr>
          <p:cNvPr id="7" name="Obični oblačić 6"/>
          <p:cNvSpPr/>
          <p:nvPr/>
        </p:nvSpPr>
        <p:spPr>
          <a:xfrm>
            <a:off x="6982690" y="2641601"/>
            <a:ext cx="3075709" cy="1810327"/>
          </a:xfrm>
          <a:prstGeom prst="cloudCallout">
            <a:avLst>
              <a:gd name="adj1" fmla="val -61073"/>
              <a:gd name="adj2" fmla="val 78316"/>
            </a:avLst>
          </a:prstGeom>
          <a:ln w="28575">
            <a:solidFill>
              <a:srgbClr val="FFC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b="1" dirty="0" smtClean="0">
                <a:solidFill>
                  <a:srgbClr val="00B050"/>
                </a:solidFill>
                <a:latin typeface="Curlz MT" panose="04040404050702020202" pitchFamily="82" charset="0"/>
              </a:rPr>
              <a:t>Sretno u rješavanju zadataka! Znam da ćeš s lakoćom to odraditi!</a:t>
            </a:r>
            <a:endParaRPr lang="hr-HR" b="1" dirty="0">
              <a:solidFill>
                <a:srgbClr val="00B050"/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251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252</Words>
  <Application>Microsoft Office PowerPoint</Application>
  <PresentationFormat>Widescreen</PresentationFormat>
  <Paragraphs>74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Curlz MT</vt:lpstr>
      <vt:lpstr>Tema sustava Office</vt:lpstr>
      <vt:lpstr>CRTANJE OKOMITIH PRAVACA </vt:lpstr>
      <vt:lpstr>a) Ponovimo!</vt:lpstr>
      <vt:lpstr>PowerPoint Presentation</vt:lpstr>
      <vt:lpstr>PowerPoint Presentation</vt:lpstr>
      <vt:lpstr>b) Naučimo!</vt:lpstr>
      <vt:lpstr>PowerPoint Presentation</vt:lpstr>
      <vt:lpstr>PowerPoint Presentation</vt:lpstr>
      <vt:lpstr>   </vt:lpstr>
      <vt:lpstr>PowerPoint Presentation</vt:lpstr>
      <vt:lpstr>PowerPoint Presentation</vt:lpstr>
      <vt:lpstr>c) Vježbamo!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CRTANJE OKOMITIH PRAVACA U/94., 95.</dc:title>
  <dc:creator>danijela.ohnjec@gmail.com</dc:creator>
  <cp:lastModifiedBy>Predrag</cp:lastModifiedBy>
  <cp:revision>21</cp:revision>
  <dcterms:created xsi:type="dcterms:W3CDTF">2020-03-19T13:41:59Z</dcterms:created>
  <dcterms:modified xsi:type="dcterms:W3CDTF">2020-05-06T17:28:57Z</dcterms:modified>
</cp:coreProperties>
</file>