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57" r:id="rId1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5865-7229-4681-93A9-8F9FCF35B765}" type="datetimeFigureOut">
              <a:rPr lang="hr-HR" smtClean="0"/>
              <a:t>26.2.2020.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3DAA8D6-ECE3-488D-B60B-165FD4B5F23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56576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5865-7229-4681-93A9-8F9FCF35B765}" type="datetimeFigureOut">
              <a:rPr lang="hr-HR" smtClean="0"/>
              <a:t>26.2.2020.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AA8D6-ECE3-488D-B60B-165FD4B5F23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0484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5865-7229-4681-93A9-8F9FCF35B765}" type="datetimeFigureOut">
              <a:rPr lang="hr-HR" smtClean="0"/>
              <a:t>26.2.2020.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3DAA8D6-ECE3-488D-B60B-165FD4B5F23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24162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5865-7229-4681-93A9-8F9FCF35B765}" type="datetimeFigureOut">
              <a:rPr lang="hr-HR" smtClean="0"/>
              <a:t>26.2.2020.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3DAA8D6-ECE3-488D-B60B-165FD4B5F23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67615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5865-7229-4681-93A9-8F9FCF35B765}" type="datetimeFigureOut">
              <a:rPr lang="hr-HR" smtClean="0"/>
              <a:t>26.2.2020.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3DAA8D6-ECE3-488D-B60B-165FD4B5F23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15278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5865-7229-4681-93A9-8F9FCF35B765}" type="datetimeFigureOut">
              <a:rPr lang="hr-HR" smtClean="0"/>
              <a:t>26.2.2020.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AA8D6-ECE3-488D-B60B-165FD4B5F23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41240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5865-7229-4681-93A9-8F9FCF35B765}" type="datetimeFigureOut">
              <a:rPr lang="hr-HR" smtClean="0"/>
              <a:t>26.2.2020.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AA8D6-ECE3-488D-B60B-165FD4B5F23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24563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5865-7229-4681-93A9-8F9FCF35B765}" type="datetimeFigureOut">
              <a:rPr lang="hr-HR" smtClean="0"/>
              <a:t>26.2.2020.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AA8D6-ECE3-488D-B60B-165FD4B5F23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3997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5865-7229-4681-93A9-8F9FCF35B765}" type="datetimeFigureOut">
              <a:rPr lang="hr-HR" smtClean="0"/>
              <a:t>26.2.2020.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3DAA8D6-ECE3-488D-B60B-165FD4B5F23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66106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5865-7229-4681-93A9-8F9FCF35B765}" type="datetimeFigureOut">
              <a:rPr lang="hr-HR" smtClean="0"/>
              <a:t>26.2.2020.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3DAA8D6-ECE3-488D-B60B-165FD4B5F23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49009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5865-7229-4681-93A9-8F9FCF35B765}" type="datetimeFigureOut">
              <a:rPr lang="hr-HR" smtClean="0"/>
              <a:t>26.2.2020.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3DAA8D6-ECE3-488D-B60B-165FD4B5F239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1751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5865-7229-4681-93A9-8F9FCF35B765}" type="datetimeFigureOut">
              <a:rPr lang="hr-HR" smtClean="0"/>
              <a:t>26.2.2020.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3DAA8D6-ECE3-488D-B60B-165FD4B5F23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31390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5865-7229-4681-93A9-8F9FCF35B765}" type="datetimeFigureOut">
              <a:rPr lang="hr-HR" smtClean="0"/>
              <a:t>26.2.2020.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3DAA8D6-ECE3-488D-B60B-165FD4B5F239}" type="slidenum">
              <a:rPr lang="hr-HR" smtClean="0"/>
              <a:t>‹#›</a:t>
            </a:fld>
            <a:endParaRPr lang="hr-H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6592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5865-7229-4681-93A9-8F9FCF35B765}" type="datetimeFigureOut">
              <a:rPr lang="hr-HR" smtClean="0"/>
              <a:t>26.2.2020.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3DAA8D6-ECE3-488D-B60B-165FD4B5F23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609591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5865-7229-4681-93A9-8F9FCF35B765}" type="datetimeFigureOut">
              <a:rPr lang="hr-HR" smtClean="0"/>
              <a:t>26.2.2020.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AA8D6-ECE3-488D-B60B-165FD4B5F23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703868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5865-7229-4681-93A9-8F9FCF35B765}" type="datetimeFigureOut">
              <a:rPr lang="hr-HR" smtClean="0"/>
              <a:t>26.2.2020.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AA8D6-ECE3-488D-B60B-165FD4B5F23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01018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75865-7229-4681-93A9-8F9FCF35B765}" type="datetimeFigureOut">
              <a:rPr lang="hr-HR" smtClean="0"/>
              <a:t>26.2.2020.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3DAA8D6-ECE3-488D-B60B-165FD4B5F23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78619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OSJETILA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1065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981200" y="333376"/>
            <a:ext cx="7715250" cy="6264275"/>
          </a:xfrm>
        </p:spPr>
        <p:txBody>
          <a:bodyPr>
            <a:normAutofit fontScale="92500" lnSpcReduction="10000"/>
          </a:bodyPr>
          <a:lstStyle/>
          <a:p>
            <a:pPr marL="274320" indent="-274320">
              <a:buNone/>
              <a:defRPr/>
            </a:pPr>
            <a:r>
              <a:rPr lang="hr-HR" sz="2800" dirty="0"/>
              <a:t>Informacije iz okoliša primamo </a:t>
            </a:r>
            <a:r>
              <a:rPr lang="hr-HR" sz="2800" b="1" dirty="0">
                <a:solidFill>
                  <a:srgbClr val="FF0000"/>
                </a:solidFill>
              </a:rPr>
              <a:t>OSJETILIMA.</a:t>
            </a:r>
          </a:p>
          <a:p>
            <a:pPr marL="274320" indent="-274320">
              <a:buNone/>
              <a:defRPr/>
            </a:pPr>
            <a:r>
              <a:rPr lang="hr-HR" sz="2800" dirty="0"/>
              <a:t>Osjetila preko živaca poručuju mozgu što se zbiva oko tebe.</a:t>
            </a:r>
          </a:p>
          <a:p>
            <a:pPr marL="274320" indent="-274320">
              <a:buNone/>
              <a:defRPr/>
            </a:pPr>
            <a:r>
              <a:rPr lang="hr-HR" sz="2800" dirty="0"/>
              <a:t>Osjetila te čuvaju od opasnosti.</a:t>
            </a:r>
          </a:p>
          <a:p>
            <a:pPr marL="274320" indent="-274320">
              <a:buNone/>
              <a:defRPr/>
            </a:pPr>
            <a:r>
              <a:rPr lang="hr-HR" sz="2800" dirty="0"/>
              <a:t>To su osjetila:</a:t>
            </a:r>
          </a:p>
          <a:p>
            <a:pPr marL="274320" indent="-274320">
              <a:buFontTx/>
              <a:buChar char="-"/>
              <a:defRPr/>
            </a:pPr>
            <a:r>
              <a:rPr lang="hr-HR" sz="2800" b="1" dirty="0">
                <a:solidFill>
                  <a:srgbClr val="FF0000"/>
                </a:solidFill>
              </a:rPr>
              <a:t>vida</a:t>
            </a:r>
          </a:p>
          <a:p>
            <a:pPr marL="274320" indent="-274320">
              <a:buFontTx/>
              <a:buChar char="-"/>
              <a:defRPr/>
            </a:pPr>
            <a:r>
              <a:rPr lang="hr-HR" sz="2800" b="1" dirty="0">
                <a:solidFill>
                  <a:srgbClr val="FF0000"/>
                </a:solidFill>
              </a:rPr>
              <a:t>sluha </a:t>
            </a:r>
          </a:p>
          <a:p>
            <a:pPr marL="274320" indent="-274320">
              <a:buFontTx/>
              <a:buChar char="-"/>
              <a:defRPr/>
            </a:pPr>
            <a:r>
              <a:rPr lang="hr-HR" sz="2800" b="1" dirty="0">
                <a:solidFill>
                  <a:srgbClr val="FF0000"/>
                </a:solidFill>
              </a:rPr>
              <a:t>njuha</a:t>
            </a:r>
          </a:p>
          <a:p>
            <a:pPr marL="274320" indent="-274320">
              <a:buFontTx/>
              <a:buChar char="-"/>
              <a:defRPr/>
            </a:pPr>
            <a:r>
              <a:rPr lang="hr-HR" sz="2800" b="1" dirty="0">
                <a:solidFill>
                  <a:srgbClr val="FF0000"/>
                </a:solidFill>
              </a:rPr>
              <a:t>okusa</a:t>
            </a:r>
          </a:p>
          <a:p>
            <a:pPr marL="274320" indent="-274320">
              <a:buFontTx/>
              <a:buChar char="-"/>
              <a:defRPr/>
            </a:pPr>
            <a:r>
              <a:rPr lang="hr-HR" sz="2800" b="1" dirty="0">
                <a:solidFill>
                  <a:srgbClr val="FF0000"/>
                </a:solidFill>
              </a:rPr>
              <a:t>opipa</a:t>
            </a:r>
          </a:p>
          <a:p>
            <a:pPr marL="274320" indent="-274320">
              <a:buFontTx/>
              <a:buChar char="-"/>
              <a:defRPr/>
            </a:pPr>
            <a:r>
              <a:rPr lang="hr-HR" sz="2800" b="1" dirty="0">
                <a:solidFill>
                  <a:srgbClr val="FF0000"/>
                </a:solidFill>
              </a:rPr>
              <a:t>topline</a:t>
            </a:r>
          </a:p>
          <a:p>
            <a:pPr marL="274320" indent="-274320">
              <a:buFontTx/>
              <a:buChar char="-"/>
              <a:defRPr/>
            </a:pPr>
            <a:r>
              <a:rPr lang="hr-HR" sz="2800" b="1" dirty="0">
                <a:solidFill>
                  <a:srgbClr val="FF0000"/>
                </a:solidFill>
              </a:rPr>
              <a:t>Hladnoće</a:t>
            </a:r>
          </a:p>
          <a:p>
            <a:pPr marL="274320" indent="-274320">
              <a:buFontTx/>
              <a:buChar char="-"/>
              <a:defRPr/>
            </a:pPr>
            <a:r>
              <a:rPr lang="hr-HR" sz="2800" b="1" dirty="0">
                <a:solidFill>
                  <a:srgbClr val="FF0000"/>
                </a:solidFill>
              </a:rPr>
              <a:t>boli</a:t>
            </a:r>
          </a:p>
          <a:p>
            <a:pPr marL="274320" indent="-274320">
              <a:buNone/>
              <a:defRPr/>
            </a:pPr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939" y="2708276"/>
            <a:ext cx="1190625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6" y="3141664"/>
            <a:ext cx="923925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464" y="2276475"/>
            <a:ext cx="1169987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563" y="4941888"/>
            <a:ext cx="230505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9" y="4652963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42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59496" y="464056"/>
            <a:ext cx="5122912" cy="876712"/>
          </a:xfrm>
        </p:spPr>
        <p:txBody>
          <a:bodyPr/>
          <a:lstStyle/>
          <a:p>
            <a:pPr algn="ctr">
              <a:defRPr/>
            </a:pPr>
            <a:r>
              <a:rPr lang="hr-HR" dirty="0" smtClean="0">
                <a:solidFill>
                  <a:srgbClr val="FF0000"/>
                </a:solidFill>
              </a:rPr>
              <a:t>osjetilo vida</a:t>
            </a:r>
            <a:endParaRPr lang="hr-HR" dirty="0">
              <a:solidFill>
                <a:srgbClr val="FF0000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981200" y="1609725"/>
            <a:ext cx="7499350" cy="4846638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endParaRPr lang="hr-HR" altLang="sr-Latn-RS" dirty="0" smtClean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2800" dirty="0"/>
              <a:t>-nalazi se u </a:t>
            </a:r>
            <a:r>
              <a:rPr lang="hr-HR" altLang="sr-Latn-RS" sz="2800" dirty="0" smtClean="0"/>
              <a:t>oku</a:t>
            </a:r>
            <a:endParaRPr lang="hr-HR" altLang="sr-Latn-RS" sz="2800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2800" dirty="0"/>
              <a:t>Okom vidimo predmete oko sebe.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2800" dirty="0"/>
              <a:t>Vidimo svjetlost i predmete koji su osvijetljeni.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2800" dirty="0"/>
              <a:t>Očima razlikujemo i boje.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2800" dirty="0"/>
              <a:t>Vid nas upozorava kamo se krećemo.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1"/>
            <a:ext cx="370840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057776"/>
            <a:ext cx="25431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31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992314" y="549276"/>
            <a:ext cx="8207375" cy="5832475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/>
              <a:t>U sredini oka je crni krug – </a:t>
            </a:r>
            <a:r>
              <a:rPr lang="hr-HR" altLang="sr-Latn-RS" sz="3200" b="1">
                <a:solidFill>
                  <a:srgbClr val="FF0000"/>
                </a:solidFill>
              </a:rPr>
              <a:t>ZJENICA</a:t>
            </a:r>
            <a:r>
              <a:rPr lang="hr-HR" altLang="sr-Latn-RS" sz="3200"/>
              <a:t>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/>
              <a:t>To je otvor kroz koji svjetlost ulazi u oko.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hr-HR" altLang="sr-Latn-RS" sz="320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/>
              <a:t>Oko zjenice je – </a:t>
            </a:r>
            <a:r>
              <a:rPr lang="hr-HR" altLang="sr-Latn-RS" sz="3200" b="1">
                <a:solidFill>
                  <a:srgbClr val="FF0000"/>
                </a:solidFill>
              </a:rPr>
              <a:t>ŠARENICA</a:t>
            </a:r>
            <a:r>
              <a:rPr lang="hr-HR" altLang="sr-Latn-RS" sz="3200"/>
              <a:t>.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hr-HR" altLang="sr-Latn-RS" sz="320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 i="1" u="sng"/>
              <a:t>Pogledaj oči svojih prijatelja.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 i="1" u="sng"/>
              <a:t>Koje su boje?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hr-HR" altLang="sr-Latn-RS" sz="3200" i="1" u="sng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/>
              <a:t>Oko šarenice je </a:t>
            </a:r>
            <a:r>
              <a:rPr lang="hr-HR" altLang="sr-Latn-RS" sz="3200" b="1">
                <a:solidFill>
                  <a:srgbClr val="FF0000"/>
                </a:solidFill>
              </a:rPr>
              <a:t>BJELOOČNICA</a:t>
            </a:r>
            <a:r>
              <a:rPr lang="hr-HR" altLang="sr-Latn-RS" sz="3200"/>
              <a:t>.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hr-HR" altLang="sr-Latn-RS" i="1" u="sng" smtClean="0"/>
          </a:p>
          <a:p>
            <a:pPr eaLnBrk="1" hangingPunct="1">
              <a:buFont typeface="Wingdings 2" panose="05020102010507070707" pitchFamily="18" charset="2"/>
              <a:buNone/>
            </a:pPr>
            <a:endParaRPr lang="hr-HR" altLang="sr-Latn-RS" i="1" u="sng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476" y="2060575"/>
            <a:ext cx="2803525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2948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919289" y="333375"/>
            <a:ext cx="7921625" cy="484505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/>
              <a:t>U svakom oku nastaje zasebna slika.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/>
              <a:t>Ona se živcima prenosi u mozak.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/>
              <a:t>Obje se slike u mozgu međusobno spoje u jednu i opažamo prostornost predmeta.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hr-HR" altLang="sr-Latn-RS" sz="320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/>
              <a:t>Zato kažemo: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hr-HR" altLang="sr-Latn-RS" sz="320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>
                <a:solidFill>
                  <a:srgbClr val="FF0000"/>
                </a:solidFill>
              </a:rPr>
              <a:t>OKOM GLEDAMO –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>
                <a:solidFill>
                  <a:srgbClr val="FF0000"/>
                </a:solidFill>
              </a:rPr>
              <a:t>MOZGOM VIDIMO!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4" y="3141664"/>
            <a:ext cx="3284537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497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981201" y="404813"/>
            <a:ext cx="7859713" cy="605155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600"/>
              <a:t>Neki ljudi nose naočale. One ispravljaju neke očne mane.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600"/>
              <a:t>Oči treba čuvati od prašine i dima i, osobito, od oštrih predmeta.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600"/>
              <a:t>Štetno je gledati u Sunce ili u jaku, blještavu, svjetlost.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600"/>
              <a:t>Rad pri slaboj svjetlosti također šteti jer se oči tada više naprežu.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600"/>
              <a:t>Ako ozlijediš oko, trebaš odmah otići liječniku.</a:t>
            </a:r>
          </a:p>
        </p:txBody>
      </p:sp>
    </p:spTree>
    <p:extLst>
      <p:ext uri="{BB962C8B-B14F-4D97-AF65-F5344CB8AC3E}">
        <p14:creationId xmlns:p14="http://schemas.microsoft.com/office/powerpoint/2010/main" val="225314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19536" y="620688"/>
            <a:ext cx="5194920" cy="660688"/>
          </a:xfrm>
        </p:spPr>
        <p:txBody>
          <a:bodyPr/>
          <a:lstStyle/>
          <a:p>
            <a:pPr algn="ctr">
              <a:defRPr/>
            </a:pPr>
            <a:r>
              <a:rPr lang="hr-HR" dirty="0" smtClean="0"/>
              <a:t>osjetilo sluha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558926" y="1628775"/>
            <a:ext cx="7312025" cy="4895850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 dirty="0"/>
              <a:t>-nalazi se u </a:t>
            </a:r>
            <a:r>
              <a:rPr lang="hr-HR" altLang="sr-Latn-RS" sz="3200" dirty="0" smtClean="0"/>
              <a:t>uhu</a:t>
            </a:r>
            <a:endParaRPr lang="hr-HR" altLang="sr-Latn-RS" sz="3200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 dirty="0"/>
              <a:t>Uhom čujemo zvukove,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 dirty="0"/>
              <a:t>	slušamo glazbu, govor ljudi,…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 dirty="0"/>
              <a:t>Osjetilo sluha upozorava nas na opasnost, npr. čuješ zvuk auta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 dirty="0"/>
              <a:t>	kad prelaziš </a:t>
            </a:r>
            <a:r>
              <a:rPr lang="hr-HR" altLang="sr-Latn-RS" sz="3200" dirty="0" smtClean="0"/>
              <a:t>cestu…</a:t>
            </a:r>
            <a:endParaRPr lang="hr-HR" altLang="sr-Latn-RS" sz="3200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 dirty="0"/>
              <a:t>Zvuk putuje zrakom od mjesta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 dirty="0"/>
              <a:t>	gdje je nastao do uha</a:t>
            </a:r>
            <a:r>
              <a:rPr lang="hr-HR" altLang="sr-Latn-RS" dirty="0" smtClean="0"/>
              <a:t>.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hr-HR" altLang="sr-Latn-RS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6" y="1"/>
            <a:ext cx="3419475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114" y="3670300"/>
            <a:ext cx="2655887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801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981200" y="333376"/>
            <a:ext cx="7239000" cy="3382963"/>
          </a:xfrm>
        </p:spPr>
        <p:txBody>
          <a:bodyPr>
            <a:normAutofit/>
          </a:bodyPr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2400" b="1" dirty="0" smtClean="0">
                <a:solidFill>
                  <a:srgbClr val="FF0000"/>
                </a:solidFill>
              </a:rPr>
              <a:t>UŠKA </a:t>
            </a:r>
            <a:r>
              <a:rPr lang="hr-HR" altLang="sr-Latn-RS" sz="2400" dirty="0" smtClean="0"/>
              <a:t>hvata i skuplja zvukove iz okoliša.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2400" dirty="0" smtClean="0"/>
              <a:t>Oni se kroz </a:t>
            </a:r>
            <a:r>
              <a:rPr lang="hr-HR" altLang="sr-Latn-RS" sz="2400" b="1" dirty="0" smtClean="0">
                <a:solidFill>
                  <a:srgbClr val="FF0000"/>
                </a:solidFill>
              </a:rPr>
              <a:t>SLUŠNIK</a:t>
            </a:r>
            <a:r>
              <a:rPr lang="hr-HR" altLang="sr-Latn-RS" sz="2400" dirty="0" smtClean="0"/>
              <a:t>  preko tanke kožice – </a:t>
            </a:r>
            <a:r>
              <a:rPr lang="hr-HR" altLang="sr-Latn-RS" sz="2400" b="1" dirty="0" smtClean="0">
                <a:solidFill>
                  <a:srgbClr val="FF0000"/>
                </a:solidFill>
              </a:rPr>
              <a:t>BUBNJIĆA</a:t>
            </a:r>
            <a:r>
              <a:rPr lang="hr-HR" altLang="sr-Latn-RS" sz="2400" dirty="0" smtClean="0"/>
              <a:t>, prenose preko </a:t>
            </a:r>
            <a:r>
              <a:rPr lang="hr-HR" altLang="sr-Latn-RS" sz="2400" b="1" dirty="0" smtClean="0">
                <a:solidFill>
                  <a:srgbClr val="FF0000"/>
                </a:solidFill>
              </a:rPr>
              <a:t>srednjeg uha </a:t>
            </a:r>
            <a:r>
              <a:rPr lang="hr-HR" altLang="sr-Latn-RS" sz="2400" dirty="0" smtClean="0"/>
              <a:t>do </a:t>
            </a:r>
            <a:r>
              <a:rPr lang="hr-HR" altLang="sr-Latn-RS" sz="2400" b="1" dirty="0" smtClean="0">
                <a:solidFill>
                  <a:srgbClr val="FF0000"/>
                </a:solidFill>
              </a:rPr>
              <a:t>unutrašnjeg uha</a:t>
            </a:r>
            <a:r>
              <a:rPr lang="hr-HR" altLang="sr-Latn-RS" sz="2400" dirty="0" smtClean="0"/>
              <a:t>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2400" dirty="0" smtClean="0"/>
              <a:t>Tu je </a:t>
            </a:r>
            <a:r>
              <a:rPr lang="hr-HR" altLang="sr-Latn-RS" sz="2400" b="1" dirty="0" smtClean="0">
                <a:solidFill>
                  <a:srgbClr val="FF0000"/>
                </a:solidFill>
              </a:rPr>
              <a:t>ORGAN SLUHA </a:t>
            </a:r>
            <a:r>
              <a:rPr lang="hr-HR" altLang="sr-Latn-RS" sz="2400" dirty="0" smtClean="0"/>
              <a:t>koji prepoznaje zvukove i o tome obavještava mozak.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5" y="2990850"/>
            <a:ext cx="5297488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89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631951" y="115888"/>
            <a:ext cx="6346825" cy="6597650"/>
          </a:xfrm>
        </p:spPr>
        <p:txBody>
          <a:bodyPr>
            <a:normAutofit fontScale="92500"/>
          </a:bodyPr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2800"/>
              <a:t>Ljudi se sporazumijevaju govorom.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2800"/>
              <a:t>Zato je važno čuvati uho od ozljeda i bolesti, a osobito od BUKE.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2800"/>
              <a:t>Preglasna glazba oštećuje organ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2800"/>
              <a:t>sluha, kao i često, dugotrajno i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2800"/>
              <a:t>glasno slušanje glazbe pomoću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2800"/>
              <a:t>slušalica.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2800"/>
              <a:t>Uši treba redovito njegovati i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2800"/>
              <a:t>prati toplom vodom.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2800"/>
              <a:t>Uši ne smijemo čistiti oštrim predmetima.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2800"/>
              <a:t>Ako u uho upadne sitni predmet treba odmah otići liječniku.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hr-HR" altLang="sr-Latn-RS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0" y="4437064"/>
            <a:ext cx="346075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026" y="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1" y="1916113"/>
            <a:ext cx="1584325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018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9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59496" y="-27384"/>
            <a:ext cx="4762872" cy="1143000"/>
          </a:xfrm>
        </p:spPr>
        <p:txBody>
          <a:bodyPr/>
          <a:lstStyle/>
          <a:p>
            <a:pPr>
              <a:defRPr/>
            </a:pPr>
            <a:r>
              <a:rPr lang="hr-HR" dirty="0" smtClean="0">
                <a:solidFill>
                  <a:srgbClr val="FF0000"/>
                </a:solidFill>
              </a:rPr>
              <a:t>osjetilo njuha</a:t>
            </a:r>
            <a:endParaRPr lang="hr-HR" dirty="0">
              <a:solidFill>
                <a:srgbClr val="FF0000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631950" y="1412875"/>
            <a:ext cx="5842000" cy="511175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000" dirty="0"/>
              <a:t>- nalazi se u </a:t>
            </a:r>
            <a:r>
              <a:rPr lang="hr-HR" altLang="sr-Latn-RS" sz="3000" dirty="0" smtClean="0"/>
              <a:t>nosu</a:t>
            </a:r>
            <a:endParaRPr lang="hr-HR" altLang="sr-Latn-RS" sz="3000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000" dirty="0"/>
              <a:t>Nos je osjetljiv na različite mirise.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000" dirty="0"/>
              <a:t>Ono nas upozorava na ugodan miris, svjež zrak, neugodan miris (smrad), zagađenost, miris pokvarene hrane,…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000" dirty="0"/>
              <a:t>Nakon što nos primi mirise o tome obavještava mozak koji ih razlikuje.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1" y="2708276"/>
            <a:ext cx="3171825" cy="362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188" y="1"/>
            <a:ext cx="3325812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274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75520" y="-27384"/>
            <a:ext cx="4978896" cy="804704"/>
          </a:xfrm>
        </p:spPr>
        <p:txBody>
          <a:bodyPr/>
          <a:lstStyle/>
          <a:p>
            <a:pPr>
              <a:defRPr/>
            </a:pPr>
            <a:r>
              <a:rPr lang="hr-HR" dirty="0" smtClean="0">
                <a:solidFill>
                  <a:srgbClr val="FF0000"/>
                </a:solidFill>
              </a:rPr>
              <a:t>osjetilo okusa</a:t>
            </a:r>
            <a:endParaRPr lang="hr-HR" dirty="0">
              <a:solidFill>
                <a:srgbClr val="FF0000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981201" y="1052514"/>
            <a:ext cx="4619625" cy="5400675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/>
              <a:t>Na površini jezika nalaze se </a:t>
            </a:r>
            <a:r>
              <a:rPr lang="hr-HR" altLang="sr-Latn-RS" sz="3200">
                <a:solidFill>
                  <a:srgbClr val="FFFF00"/>
                </a:solidFill>
              </a:rPr>
              <a:t>organi za okus </a:t>
            </a:r>
            <a:r>
              <a:rPr lang="hr-HR" altLang="sr-Latn-RS" sz="3200"/>
              <a:t>ili</a:t>
            </a:r>
            <a:r>
              <a:rPr lang="hr-HR" altLang="sr-Latn-RS" sz="3200">
                <a:solidFill>
                  <a:srgbClr val="FFFF00"/>
                </a:solidFill>
              </a:rPr>
              <a:t> okusni pupoljci</a:t>
            </a:r>
            <a:r>
              <a:rPr lang="hr-HR" altLang="sr-Latn-RS" sz="3200"/>
              <a:t>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/>
              <a:t>Površina jezika je hrapava i puna kvržica i bradavica.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/>
              <a:t>Njima razlikujemo slatko, slano, gorko i kiselo.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51" y="360364"/>
            <a:ext cx="4073525" cy="580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09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91544" y="692696"/>
            <a:ext cx="4474840" cy="660688"/>
          </a:xfrm>
        </p:spPr>
        <p:txBody>
          <a:bodyPr/>
          <a:lstStyle/>
          <a:p>
            <a:pPr algn="ctr">
              <a:defRPr/>
            </a:pPr>
            <a:r>
              <a:rPr lang="hr-HR" dirty="0" smtClean="0">
                <a:solidFill>
                  <a:srgbClr val="FF0000"/>
                </a:solidFill>
              </a:rPr>
              <a:t>KOŽA</a:t>
            </a:r>
            <a:endParaRPr lang="hr-HR" dirty="0">
              <a:solidFill>
                <a:srgbClr val="FF0000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774826" y="1916113"/>
            <a:ext cx="8353425" cy="4608512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000" dirty="0"/>
              <a:t>Naš najveći organ je </a:t>
            </a:r>
            <a:r>
              <a:rPr lang="hr-HR" altLang="sr-Latn-RS" sz="3000" dirty="0">
                <a:solidFill>
                  <a:srgbClr val="FF0000"/>
                </a:solidFill>
              </a:rPr>
              <a:t>KOŽA</a:t>
            </a:r>
            <a:r>
              <a:rPr lang="hr-HR" altLang="sr-Latn-RS" sz="3000" dirty="0"/>
              <a:t>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000" dirty="0"/>
              <a:t>U koži se nalaze razna osjetilna </a:t>
            </a:r>
            <a:r>
              <a:rPr lang="hr-HR" altLang="sr-Latn-RS" sz="3000" dirty="0">
                <a:solidFill>
                  <a:srgbClr val="FF0000"/>
                </a:solidFill>
              </a:rPr>
              <a:t>tjelešca</a:t>
            </a:r>
            <a:r>
              <a:rPr lang="hr-HR" altLang="sr-Latn-RS" sz="3000" dirty="0"/>
              <a:t>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000" dirty="0"/>
              <a:t>Dodirom osjetimo je li nešto meko, glatko, hrapavo, veliko, </a:t>
            </a:r>
            <a:r>
              <a:rPr lang="hr-HR" altLang="sr-Latn-RS" sz="3000" dirty="0" smtClean="0"/>
              <a:t>… (</a:t>
            </a:r>
            <a:r>
              <a:rPr lang="hr-HR" altLang="sr-Latn-RS" sz="3000" dirty="0" smtClean="0">
                <a:solidFill>
                  <a:srgbClr val="0070C0"/>
                </a:solidFill>
              </a:rPr>
              <a:t>osjetilo opipa</a:t>
            </a:r>
            <a:r>
              <a:rPr lang="hr-HR" altLang="sr-Latn-RS" sz="3000" dirty="0" smtClean="0"/>
              <a:t>)</a:t>
            </a:r>
            <a:endParaRPr lang="hr-HR" altLang="sr-Latn-RS" sz="3000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000" dirty="0"/>
              <a:t>Tjelešca za opip nalaze se posvuda u koži, a najviše ih je na vrhovima prstiju.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000" dirty="0"/>
              <a:t>Tim se osjetilima koriste slijepe osobe pri čitanju pisma prilagođenog njima.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0" y="1"/>
            <a:ext cx="3175000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904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67" y="3681413"/>
            <a:ext cx="1860550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7" y="98762"/>
            <a:ext cx="219075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063751" y="188914"/>
            <a:ext cx="8424863" cy="6192837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600" dirty="0"/>
              <a:t>			   U koži su posebna osjetila 		         za </a:t>
            </a:r>
            <a:r>
              <a:rPr lang="hr-HR" altLang="sr-Latn-RS" sz="3600" dirty="0">
                <a:solidFill>
                  <a:srgbClr val="FF0000"/>
                </a:solidFill>
              </a:rPr>
              <a:t>TOPLINU</a:t>
            </a:r>
            <a:r>
              <a:rPr lang="hr-HR" altLang="sr-Latn-RS" sz="3600" dirty="0"/>
              <a:t>, a </a:t>
            </a:r>
            <a:r>
              <a:rPr lang="hr-HR" altLang="sr-Latn-RS" sz="3600" dirty="0" smtClean="0"/>
              <a:t>posebna </a:t>
            </a:r>
            <a:r>
              <a:rPr lang="hr-HR" altLang="sr-Latn-RS" sz="3600" dirty="0"/>
              <a:t>za </a:t>
            </a:r>
            <a:r>
              <a:rPr lang="hr-HR" altLang="sr-Latn-RS" sz="3600" dirty="0">
                <a:solidFill>
                  <a:srgbClr val="FF0000"/>
                </a:solidFill>
              </a:rPr>
              <a:t>HLADNOĆU</a:t>
            </a:r>
            <a:r>
              <a:rPr lang="hr-HR" altLang="sr-Latn-RS" sz="3600" dirty="0"/>
              <a:t>.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hr-HR" altLang="sr-Latn-RS" sz="2000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600" dirty="0"/>
              <a:t>	U koži su živčani završeci osjetljivi za </a:t>
            </a:r>
            <a:r>
              <a:rPr lang="hr-HR" altLang="sr-Latn-RS" sz="3600" b="1" dirty="0">
                <a:solidFill>
                  <a:srgbClr val="FF0000"/>
                </a:solidFill>
              </a:rPr>
              <a:t>BOL</a:t>
            </a:r>
            <a:r>
              <a:rPr lang="hr-HR" altLang="sr-Latn-RS" sz="3600" dirty="0"/>
              <a:t>. Bol je neugodna i upozorava 			nas da je neki organ bolestan.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238" y="4040188"/>
            <a:ext cx="4068762" cy="281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56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981201" y="546100"/>
            <a:ext cx="5915025" cy="6051550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/>
              <a:t>Kožu treba njegovati (redovito se umivati, prati i kupati). Tako ona postaje otporna.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/>
              <a:t>Koža se vrlo lako može ozlijediti prekomjernim izlaganjem suncu.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hr-HR" altLang="sr-Latn-RS" sz="3200"/>
              <a:t>Opekline mogu nastati i od vatre ili vruće tekućine. Tada treba posjetiti liječnika.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hr-HR" altLang="sr-Latn-RS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689" y="1989139"/>
            <a:ext cx="2312987" cy="322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110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/>
          </p:cNvSpPr>
          <p:nvPr>
            <p:ph idx="1"/>
          </p:nvPr>
        </p:nvSpPr>
        <p:spPr>
          <a:xfrm>
            <a:off x="1847849" y="404814"/>
            <a:ext cx="10077987" cy="6137654"/>
          </a:xfrm>
        </p:spPr>
        <p:txBody>
          <a:bodyPr rtlCol="0">
            <a:normAutofit/>
          </a:bodyPr>
          <a:lstStyle/>
          <a:p>
            <a:pPr>
              <a:buNone/>
              <a:defRPr/>
            </a:pPr>
            <a:r>
              <a:rPr lang="hr-HR" altLang="en-US" sz="4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OSJETILO VIDA </a:t>
            </a:r>
            <a:r>
              <a:rPr lang="hr-HR" altLang="en-US" sz="40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hr-HR" altLang="en-US" sz="4000" b="1" dirty="0" smtClean="0">
                <a:latin typeface="Arial" panose="020B0604020202020204" pitchFamily="34" charset="0"/>
              </a:rPr>
              <a:t>- </a:t>
            </a:r>
            <a:r>
              <a:rPr lang="hr-HR" altLang="en-US" sz="4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OKO </a:t>
            </a:r>
            <a:r>
              <a:rPr lang="hr-HR" altLang="en-US" sz="4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(zjenica, šarenica, bjeloočnica, trepavice)</a:t>
            </a:r>
            <a:endParaRPr lang="hr-HR" altLang="en-US" sz="40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buFontTx/>
              <a:buChar char="-"/>
              <a:defRPr/>
            </a:pPr>
            <a:r>
              <a:rPr lang="hr-HR" altLang="en-US" sz="4000" b="1" dirty="0">
                <a:latin typeface="Arial" panose="020B0604020202020204" pitchFamily="34" charset="0"/>
              </a:rPr>
              <a:t>okom vidimo svjetlost, razlikujemo </a:t>
            </a:r>
            <a:r>
              <a:rPr lang="hr-HR" altLang="en-US" sz="4000" b="1" dirty="0" smtClean="0">
                <a:latin typeface="Arial" panose="020B0604020202020204" pitchFamily="34" charset="0"/>
              </a:rPr>
              <a:t>boje</a:t>
            </a:r>
          </a:p>
          <a:p>
            <a:pPr marL="0" indent="0">
              <a:buNone/>
              <a:defRPr/>
            </a:pPr>
            <a:endParaRPr lang="hr-HR" altLang="en-US" sz="4000" b="1" dirty="0">
              <a:latin typeface="Arial" panose="020B0604020202020204" pitchFamily="34" charset="0"/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hr-HR" altLang="en-US" sz="4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OSJETILO SLUHA </a:t>
            </a:r>
            <a:r>
              <a:rPr lang="hr-HR" altLang="en-US" sz="4000" b="1" dirty="0">
                <a:solidFill>
                  <a:srgbClr val="FF0000"/>
                </a:solidFill>
                <a:latin typeface="Arial" panose="020B0604020202020204" pitchFamily="34" charset="0"/>
              </a:rPr>
              <a:t>– </a:t>
            </a:r>
            <a:r>
              <a:rPr lang="hr-HR" altLang="en-US" sz="4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UHO </a:t>
            </a:r>
            <a:r>
              <a:rPr lang="hr-HR" altLang="en-US" sz="4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(uška, </a:t>
            </a:r>
            <a:r>
              <a:rPr lang="hr-HR" altLang="en-US" sz="40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slušnik</a:t>
            </a:r>
            <a:r>
              <a:rPr lang="hr-HR" altLang="en-US" sz="4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, bubnjić)</a:t>
            </a:r>
            <a:endParaRPr lang="hr-HR" altLang="en-US" sz="40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hr-HR" altLang="en-US" sz="4000" b="1" dirty="0">
                <a:latin typeface="Arial" panose="020B0604020202020204" pitchFamily="34" charset="0"/>
              </a:rPr>
              <a:t>uhom čujemo zvukove, tonove i šumove</a:t>
            </a:r>
          </a:p>
          <a:p>
            <a:pPr marL="0" indent="0">
              <a:buNone/>
              <a:defRPr/>
            </a:pPr>
            <a:endParaRPr lang="hr-HR" altLang="en-US" sz="3200" b="1" dirty="0">
              <a:latin typeface="Arial" panose="020B0604020202020204" pitchFamily="34" charset="0"/>
            </a:endParaRPr>
          </a:p>
          <a:p>
            <a:pPr>
              <a:buNone/>
              <a:defRPr/>
            </a:pPr>
            <a:endParaRPr lang="hr-HR" altLang="en-US" sz="2800" b="1" dirty="0">
              <a:latin typeface="Arial" panose="020B0604020202020204" pitchFamily="34" charset="0"/>
            </a:endParaRPr>
          </a:p>
          <a:p>
            <a:pPr>
              <a:buNone/>
              <a:defRPr/>
            </a:pPr>
            <a:endParaRPr lang="hr-HR" altLang="en-US" sz="28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14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/>
          </p:cNvSpPr>
          <p:nvPr>
            <p:ph idx="1"/>
          </p:nvPr>
        </p:nvSpPr>
        <p:spPr>
          <a:xfrm>
            <a:off x="1774826" y="0"/>
            <a:ext cx="8424863" cy="6381750"/>
          </a:xfrm>
        </p:spPr>
        <p:txBody>
          <a:bodyPr/>
          <a:lstStyle/>
          <a:p>
            <a:pPr>
              <a:buFontTx/>
              <a:buNone/>
            </a:pPr>
            <a:r>
              <a:rPr lang="hr-HR" altLang="en-US" sz="32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OSJETILO </a:t>
            </a:r>
            <a:r>
              <a:rPr lang="hr-HR" alt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NJUHA </a:t>
            </a:r>
            <a:r>
              <a:rPr lang="hr-HR" altLang="en-US" sz="3200" b="1" dirty="0">
                <a:solidFill>
                  <a:srgbClr val="FF0000"/>
                </a:solidFill>
                <a:latin typeface="Arial" panose="020B0604020202020204" pitchFamily="34" charset="0"/>
              </a:rPr>
              <a:t>– NOS</a:t>
            </a:r>
          </a:p>
          <a:p>
            <a:pPr>
              <a:buFontTx/>
              <a:buChar char="-"/>
            </a:pPr>
            <a:r>
              <a:rPr lang="hr-HR" altLang="en-US" sz="3200" b="1" dirty="0" smtClean="0">
                <a:latin typeface="Arial" panose="020B0604020202020204" pitchFamily="34" charset="0"/>
              </a:rPr>
              <a:t>razlikujemo </a:t>
            </a:r>
            <a:r>
              <a:rPr lang="hr-HR" altLang="en-US" sz="3200" b="1" dirty="0">
                <a:latin typeface="Arial" panose="020B0604020202020204" pitchFamily="34" charset="0"/>
              </a:rPr>
              <a:t>ugodne od neugodnih </a:t>
            </a:r>
            <a:r>
              <a:rPr lang="hr-HR" altLang="en-US" sz="3200" b="1" dirty="0" smtClean="0">
                <a:latin typeface="Arial" panose="020B0604020202020204" pitchFamily="34" charset="0"/>
              </a:rPr>
              <a:t>mirisa</a:t>
            </a:r>
          </a:p>
          <a:p>
            <a:pPr marL="0" indent="0">
              <a:buNone/>
            </a:pPr>
            <a:endParaRPr lang="hr-HR" altLang="en-US" sz="3200" b="1" dirty="0">
              <a:latin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hr-HR" alt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OSJETILO OKUSA </a:t>
            </a:r>
            <a:r>
              <a:rPr lang="hr-HR" altLang="en-US" sz="3200" b="1" dirty="0">
                <a:solidFill>
                  <a:srgbClr val="FF0000"/>
                </a:solidFill>
                <a:latin typeface="Arial" panose="020B0604020202020204" pitchFamily="34" charset="0"/>
              </a:rPr>
              <a:t>– JEZIK</a:t>
            </a:r>
          </a:p>
          <a:p>
            <a:pPr>
              <a:buFontTx/>
              <a:buChar char="-"/>
            </a:pPr>
            <a:r>
              <a:rPr lang="hr-HR" altLang="en-US" sz="3200" b="1" dirty="0">
                <a:solidFill>
                  <a:srgbClr val="0070C0"/>
                </a:solidFill>
                <a:latin typeface="Arial" panose="020B0604020202020204" pitchFamily="34" charset="0"/>
              </a:rPr>
              <a:t>razlikujemo: </a:t>
            </a:r>
            <a:r>
              <a:rPr lang="hr-HR" altLang="en-US" sz="3200" b="1" dirty="0">
                <a:latin typeface="Arial" panose="020B0604020202020204" pitchFamily="34" charset="0"/>
              </a:rPr>
              <a:t>slano, slatko, gorko i kiselo</a:t>
            </a:r>
          </a:p>
          <a:p>
            <a:pPr marL="0" indent="0">
              <a:buNone/>
            </a:pPr>
            <a:endParaRPr lang="hr-HR" altLang="en-US" sz="3200" b="1" dirty="0">
              <a:latin typeface="Arial" panose="020B0604020202020204" pitchFamily="34" charset="0"/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hr-HR" altLang="en-US" sz="3200" b="1" dirty="0">
                <a:solidFill>
                  <a:srgbClr val="FF0000"/>
                </a:solidFill>
                <a:latin typeface="Arial" panose="020B0604020202020204" pitchFamily="34" charset="0"/>
              </a:rPr>
              <a:t>KOŽA</a:t>
            </a:r>
          </a:p>
          <a:p>
            <a:pPr>
              <a:buFont typeface="Wingdings 2" panose="05020102010507070707" pitchFamily="18" charset="2"/>
              <a:buNone/>
            </a:pPr>
            <a:r>
              <a:rPr lang="hr-HR" altLang="en-US" sz="3200" b="1" dirty="0">
                <a:latin typeface="Arial" panose="020B0604020202020204" pitchFamily="34" charset="0"/>
              </a:rPr>
              <a:t>- osjetila za </a:t>
            </a:r>
            <a:r>
              <a:rPr lang="hr-HR" alt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opip, toplinu, hladnoću i bol</a:t>
            </a:r>
          </a:p>
          <a:p>
            <a:pPr>
              <a:buFontTx/>
              <a:buNone/>
            </a:pPr>
            <a:endParaRPr lang="hr-HR" altLang="en-US" sz="32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50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1341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amen">
  <a:themeElements>
    <a:clrScheme name="Pram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Pram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ram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</TotalTime>
  <Words>577</Words>
  <Application>Microsoft Office PowerPoint</Application>
  <PresentationFormat>Široki zaslon</PresentationFormat>
  <Paragraphs>98</Paragraphs>
  <Slides>17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17</vt:i4>
      </vt:variant>
    </vt:vector>
  </HeadingPairs>
  <TitlesOfParts>
    <vt:vector size="22" baseType="lpstr">
      <vt:lpstr>Arial</vt:lpstr>
      <vt:lpstr>Century Gothic</vt:lpstr>
      <vt:lpstr>Wingdings 2</vt:lpstr>
      <vt:lpstr>Wingdings 3</vt:lpstr>
      <vt:lpstr>Pramen</vt:lpstr>
      <vt:lpstr>OSJETILA</vt:lpstr>
      <vt:lpstr>PowerPointova prezentacija</vt:lpstr>
      <vt:lpstr>osjetilo vida</vt:lpstr>
      <vt:lpstr>PowerPointova prezentacija</vt:lpstr>
      <vt:lpstr>PowerPointova prezentacija</vt:lpstr>
      <vt:lpstr>PowerPointova prezentacija</vt:lpstr>
      <vt:lpstr>osjetilo sluha</vt:lpstr>
      <vt:lpstr>PowerPointova prezentacija</vt:lpstr>
      <vt:lpstr>PowerPointova prezentacija</vt:lpstr>
      <vt:lpstr>osjetilo njuha</vt:lpstr>
      <vt:lpstr>osjetilo okusa</vt:lpstr>
      <vt:lpstr>KOŽA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OSJETILA</dc:title>
  <dc:creator>HP</dc:creator>
  <cp:lastModifiedBy>HP</cp:lastModifiedBy>
  <cp:revision>3</cp:revision>
  <dcterms:created xsi:type="dcterms:W3CDTF">2020-02-24T09:55:59Z</dcterms:created>
  <dcterms:modified xsi:type="dcterms:W3CDTF">2020-02-26T08:24:24Z</dcterms:modified>
</cp:coreProperties>
</file>