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2" r:id="rId1"/>
  </p:sldMasterIdLst>
  <p:sldIdLst>
    <p:sldId id="256" r:id="rId2"/>
    <p:sldId id="257" r:id="rId3"/>
    <p:sldId id="261" r:id="rId4"/>
    <p:sldId id="262" r:id="rId5"/>
    <p:sldId id="266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94660"/>
  </p:normalViewPr>
  <p:slideViewPr>
    <p:cSldViewPr snapToGrid="0">
      <p:cViewPr varScale="1">
        <p:scale>
          <a:sx n="72" d="100"/>
          <a:sy n="72" d="100"/>
        </p:scale>
        <p:origin x="22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38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449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804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162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013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064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21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90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876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0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1826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260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6584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382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026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529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07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07067" y="595745"/>
            <a:ext cx="7766936" cy="173182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hr-HR" sz="4800" dirty="0" smtClean="0">
                <a:solidFill>
                  <a:schemeClr val="tx1"/>
                </a:solidFill>
              </a:rPr>
              <a:t>UPRAVNI I NEUPRAVNI GOVOR</a:t>
            </a:r>
            <a:endParaRPr lang="hr-HR" sz="4800" dirty="0">
              <a:solidFill>
                <a:schemeClr val="tx1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9653945" y="8675842"/>
            <a:ext cx="7766936" cy="1096899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1026" name="Picture 2" descr="https://www.mozaweb.com/cover/HR-ALFA-HRV4-5420_2_mozaweb_n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259" y="2743199"/>
            <a:ext cx="1815700" cy="24387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5838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77334" y="993913"/>
            <a:ext cx="8596668" cy="50474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r-H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Upravni govor </a:t>
            </a: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točno navođenje nečijih riječi.</a:t>
            </a:r>
          </a:p>
          <a:p>
            <a:pPr marL="0" indent="0" algn="just">
              <a:buNone/>
            </a:pP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pisanju upravnog govora služimo se dvotočkom (:) i navodnicima („ ”).</a:t>
            </a:r>
          </a:p>
          <a:p>
            <a:pPr marL="0" indent="0" algn="just">
              <a:buNone/>
            </a:pP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tiskanom obliku upravni govor se označava i crticom (-).</a:t>
            </a:r>
          </a:p>
        </p:txBody>
      </p:sp>
    </p:spTree>
    <p:extLst>
      <p:ext uri="{BB962C8B-B14F-4D97-AF65-F5344CB8AC3E}">
        <p14:creationId xmlns:p14="http://schemas.microsoft.com/office/powerpoint/2010/main" val="189916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31304" y="106018"/>
            <a:ext cx="8942698" cy="1007166"/>
          </a:xfrm>
        </p:spPr>
        <p:txBody>
          <a:bodyPr>
            <a:normAutofit/>
          </a:bodyPr>
          <a:lstStyle/>
          <a:p>
            <a:r>
              <a:rPr lang="hr-H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Upravni govor može stajati na različitim mjestima u rečenici.</a:t>
            </a:r>
            <a:endParaRPr lang="hr-HR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77334" y="755374"/>
            <a:ext cx="8596668" cy="5539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hr-HR" sz="2800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početku rečenice:</a:t>
            </a:r>
          </a:p>
          <a:p>
            <a:pPr marL="0" indent="0">
              <a:buNone/>
            </a:pPr>
            <a:endParaRPr lang="hr-HR" sz="28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 </a:t>
            </a: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 Vrijeme je </a:t>
            </a:r>
            <a:r>
              <a:rPr lang="hr-HR" sz="280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sunčano </a:t>
            </a:r>
            <a:r>
              <a:rPr lang="hr-HR" sz="280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rekla je mama.</a:t>
            </a:r>
          </a:p>
          <a:p>
            <a:pPr marL="514350" indent="-514350">
              <a:buAutoNum type="alphaLcParenR"/>
            </a:pPr>
            <a:endParaRPr lang="hr-HR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 </a:t>
            </a:r>
            <a:r>
              <a:rPr lang="hr-H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upravni govor                    objašnjenje</a:t>
            </a:r>
          </a:p>
          <a:p>
            <a:pPr marL="0" indent="0">
              <a:buNone/>
            </a:pPr>
            <a:endParaRPr lang="hr-HR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je u upravnom govoru izjavna rečenica, tada umjesto točke iza navodnika pišemo zarez.</a:t>
            </a:r>
          </a:p>
          <a:p>
            <a:pPr>
              <a:buAutoNum type="alphaLcParenR" startAt="2"/>
            </a:pPr>
            <a:endParaRPr lang="hr-HR" sz="2800" dirty="0"/>
          </a:p>
        </p:txBody>
      </p:sp>
      <p:cxnSp>
        <p:nvCxnSpPr>
          <p:cNvPr id="5" name="Ravni poveznik sa strelicom 4"/>
          <p:cNvCxnSpPr/>
          <p:nvPr/>
        </p:nvCxnSpPr>
        <p:spPr>
          <a:xfrm flipV="1">
            <a:off x="3240264" y="2358885"/>
            <a:ext cx="318052" cy="6228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sa strelicom 6"/>
          <p:cNvCxnSpPr/>
          <p:nvPr/>
        </p:nvCxnSpPr>
        <p:spPr>
          <a:xfrm flipH="1" flipV="1">
            <a:off x="6224632" y="2411894"/>
            <a:ext cx="383053" cy="569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20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77334" y="450575"/>
            <a:ext cx="8596668" cy="55907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 Hoćemo li onda otići na izlet ? ”  upitao je tata.</a:t>
            </a:r>
          </a:p>
          <a:p>
            <a:pPr marL="0" indent="0">
              <a:buNone/>
            </a:pPr>
            <a:endParaRPr lang="hr-HR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</a:t>
            </a:r>
            <a:r>
              <a:rPr lang="hr-HR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upravni govor                               objašnjenje</a:t>
            </a:r>
          </a:p>
          <a:p>
            <a:pPr marL="0" indent="0">
              <a:buNone/>
            </a:pPr>
            <a:endParaRPr lang="hr-HR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 </a:t>
            </a: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 Hura, ići ćemo na izlet! ”  veselo je povikala Ana.</a:t>
            </a:r>
          </a:p>
          <a:p>
            <a:pPr marL="0" indent="0">
              <a:buNone/>
            </a:pPr>
            <a:endParaRPr lang="hr-HR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hr-HR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upravni govor                                          objašnjenje</a:t>
            </a:r>
          </a:p>
          <a:p>
            <a:pPr marL="0" indent="0">
              <a:buNone/>
            </a:pPr>
            <a:endParaRPr lang="hr-HR" sz="28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je u upravnom govoru upitna ili usklična rečenica, ispred navodnika pišemo upitnik ili uskličnik, a iza navodnika ne pišemo zarez.       </a:t>
            </a:r>
            <a:endParaRPr lang="hr-HR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Ravni poveznik sa strelicom 4"/>
          <p:cNvCxnSpPr/>
          <p:nvPr/>
        </p:nvCxnSpPr>
        <p:spPr>
          <a:xfrm flipV="1">
            <a:off x="3273288" y="834887"/>
            <a:ext cx="53008" cy="5963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sa strelicom 6"/>
          <p:cNvCxnSpPr/>
          <p:nvPr/>
        </p:nvCxnSpPr>
        <p:spPr>
          <a:xfrm flipH="1" flipV="1">
            <a:off x="6592946" y="881270"/>
            <a:ext cx="172278" cy="569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ni poveznik sa strelicom 8"/>
          <p:cNvCxnSpPr/>
          <p:nvPr/>
        </p:nvCxnSpPr>
        <p:spPr>
          <a:xfrm flipV="1">
            <a:off x="2199861" y="2987958"/>
            <a:ext cx="132522" cy="5433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ni poveznik sa strelicom 10"/>
          <p:cNvCxnSpPr/>
          <p:nvPr/>
        </p:nvCxnSpPr>
        <p:spPr>
          <a:xfrm flipH="1" flipV="1">
            <a:off x="6387544" y="2960640"/>
            <a:ext cx="172279" cy="5706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6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77334" y="172279"/>
            <a:ext cx="8596668" cy="58690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hr-HR" sz="28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kraju rečenice</a:t>
            </a:r>
            <a:r>
              <a:rPr lang="hr-HR" sz="2800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buNone/>
            </a:pP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Baka </a:t>
            </a:r>
            <a:r>
              <a:rPr lang="hr-H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rekla: „ Šetat ćemo uz jezero i hraniti patke.”</a:t>
            </a:r>
          </a:p>
          <a:p>
            <a:pPr marL="0" indent="0">
              <a:buNone/>
            </a:pPr>
            <a:endParaRPr lang="hr-HR" sz="28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objašnjenje                                upravni </a:t>
            </a:r>
            <a:r>
              <a:rPr lang="hr-HR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govor</a:t>
            </a:r>
          </a:p>
          <a:p>
            <a:pPr marL="0" indent="0">
              <a:buNone/>
            </a:pPr>
            <a:endParaRPr lang="hr-HR" sz="2800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hr-HR" sz="28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početku i na kraju rečenice</a:t>
            </a:r>
            <a:r>
              <a:rPr lang="hr-HR" sz="2800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hr-HR" sz="2800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 Hoćemo li ”</a:t>
            </a:r>
            <a:r>
              <a:rPr lang="hr-H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,</a:t>
            </a:r>
            <a:r>
              <a:rPr lang="hr-H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upitala je mama</a:t>
            </a:r>
            <a:r>
              <a:rPr lang="hr-H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r-H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„ ispeći kolače za izlet? ”</a:t>
            </a:r>
          </a:p>
          <a:p>
            <a:pPr marL="0" indent="0">
              <a:buNone/>
            </a:pPr>
            <a:endParaRPr lang="hr-HR" sz="28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upravni </a:t>
            </a:r>
            <a:r>
              <a:rPr lang="hr-H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govor            </a:t>
            </a:r>
            <a:r>
              <a:rPr lang="hr-HR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objašnjenje                  upravni </a:t>
            </a:r>
            <a:r>
              <a:rPr lang="hr-H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govor</a:t>
            </a:r>
          </a:p>
          <a:p>
            <a:pPr marL="0" indent="0">
              <a:buNone/>
            </a:pPr>
            <a:endParaRPr lang="hr-HR" sz="2800" dirty="0"/>
          </a:p>
        </p:txBody>
      </p:sp>
      <p:cxnSp>
        <p:nvCxnSpPr>
          <p:cNvPr id="5" name="Ravni poveznik sa strelicom 4"/>
          <p:cNvCxnSpPr/>
          <p:nvPr/>
        </p:nvCxnSpPr>
        <p:spPr>
          <a:xfrm flipV="1">
            <a:off x="1669774" y="1245704"/>
            <a:ext cx="119269" cy="583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sa strelicom 6"/>
          <p:cNvCxnSpPr/>
          <p:nvPr/>
        </p:nvCxnSpPr>
        <p:spPr>
          <a:xfrm flipH="1" flipV="1">
            <a:off x="4943061" y="1245704"/>
            <a:ext cx="265043" cy="583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ni poveznik sa strelicom 8"/>
          <p:cNvCxnSpPr/>
          <p:nvPr/>
        </p:nvCxnSpPr>
        <p:spPr>
          <a:xfrm flipV="1">
            <a:off x="1669774" y="4002157"/>
            <a:ext cx="119269" cy="530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ni poveznik sa strelicom 10"/>
          <p:cNvCxnSpPr/>
          <p:nvPr/>
        </p:nvCxnSpPr>
        <p:spPr>
          <a:xfrm flipH="1" flipV="1">
            <a:off x="3975652" y="4002157"/>
            <a:ext cx="79513" cy="530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ni poveznik sa strelicom 12"/>
          <p:cNvCxnSpPr/>
          <p:nvPr/>
        </p:nvCxnSpPr>
        <p:spPr>
          <a:xfrm flipH="1" flipV="1">
            <a:off x="6811617" y="4002157"/>
            <a:ext cx="145774" cy="530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77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38539" y="967409"/>
            <a:ext cx="9448800" cy="50739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Neupravni govor </a:t>
            </a: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prepričavanje nečijih riječi svojim riječima, ali tako da smisao rečenice ostane isti. </a:t>
            </a:r>
          </a:p>
          <a:p>
            <a:pPr marL="0" indent="0">
              <a:buNone/>
            </a:pPr>
            <a:endParaRPr lang="hr-HR" sz="28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 Vrijeme je sunčano” , </a:t>
            </a:r>
            <a:r>
              <a:rPr lang="hr-H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rekla je mama</a:t>
            </a: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Mama je rekla </a:t>
            </a:r>
            <a:r>
              <a:rPr lang="hr-H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</a:t>
            </a: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vrijeme sunčano.           </a:t>
            </a:r>
            <a:r>
              <a:rPr lang="hr-HR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neupravni govor</a:t>
            </a:r>
            <a:endParaRPr lang="hr-HR" sz="24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sz="24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 Hoćemo li onda otići na izlet ? ” upitao je tata.</a:t>
            </a:r>
          </a:p>
          <a:p>
            <a:pPr marL="0" indent="0">
              <a:buNone/>
            </a:pP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Tata </a:t>
            </a:r>
            <a:r>
              <a:rPr lang="hr-H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upitao </a:t>
            </a:r>
            <a:r>
              <a:rPr lang="hr-H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hoće </a:t>
            </a:r>
            <a:r>
              <a:rPr lang="hr-H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 </a:t>
            </a: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onda </a:t>
            </a:r>
            <a:r>
              <a:rPr lang="hr-H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otići na izlet</a:t>
            </a:r>
            <a:r>
              <a:rPr lang="hr-H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          </a:t>
            </a:r>
            <a:r>
              <a:rPr lang="hr-HR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neupravni </a:t>
            </a:r>
            <a:r>
              <a:rPr lang="hr-H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govor</a:t>
            </a:r>
            <a:endParaRPr lang="hr-H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Ravni poveznik sa strelicom 5"/>
          <p:cNvCxnSpPr/>
          <p:nvPr/>
        </p:nvCxnSpPr>
        <p:spPr>
          <a:xfrm flipH="1">
            <a:off x="5791202" y="3352800"/>
            <a:ext cx="6228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ni poveznik sa strelicom 7"/>
          <p:cNvCxnSpPr/>
          <p:nvPr/>
        </p:nvCxnSpPr>
        <p:spPr>
          <a:xfrm flipH="1">
            <a:off x="6102626" y="4929808"/>
            <a:ext cx="622852" cy="132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27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93</TotalTime>
  <Words>260</Words>
  <Application>Microsoft Office PowerPoint</Application>
  <PresentationFormat>Široki zaslon</PresentationFormat>
  <Paragraphs>40</Paragraphs>
  <Slides>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Wingdings 3</vt:lpstr>
      <vt:lpstr>Faseta</vt:lpstr>
      <vt:lpstr>UPRAVNI I NEUPRAVNI GOVOR</vt:lpstr>
      <vt:lpstr>PowerPointova prezentacija</vt:lpstr>
      <vt:lpstr>Upravni govor može stajati na različitim mjestima u rečenici.</vt:lpstr>
      <vt:lpstr>PowerPointova prezentacija</vt:lpstr>
      <vt:lpstr>PowerPointova prezentacija</vt:lpstr>
      <vt:lpstr>PowerPointova prezentacija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UPRAVNI I NEUPRAVNI GOVOR</dc:title>
  <dc:creator>Windows korisnik</dc:creator>
  <cp:lastModifiedBy>Windows korisnik</cp:lastModifiedBy>
  <cp:revision>25</cp:revision>
  <dcterms:created xsi:type="dcterms:W3CDTF">2020-03-30T06:29:17Z</dcterms:created>
  <dcterms:modified xsi:type="dcterms:W3CDTF">2020-03-30T08:10:46Z</dcterms:modified>
</cp:coreProperties>
</file>