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8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avni poveznik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Naslov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25" name="Podnaslov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31" name="Rezervirano mjesto datuma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5CC7C5C-279C-44C2-8B80-CDB2F6B387C8}" type="datetimeFigureOut">
              <a:rPr lang="sr-Latn-CS" smtClean="0"/>
              <a:pPr/>
              <a:t>26.4.2020</a:t>
            </a:fld>
            <a:endParaRPr lang="hr-HR"/>
          </a:p>
        </p:txBody>
      </p:sp>
      <p:sp>
        <p:nvSpPr>
          <p:cNvPr id="18" name="Rezervirano mjesto podnožja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29" name="Rezervirano mjesto broja slajda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F2D0099-6E55-46A9-924C-6C19499948A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CC7C5C-279C-44C2-8B80-CDB2F6B387C8}" type="datetimeFigureOut">
              <a:rPr lang="sr-Latn-CS" smtClean="0"/>
              <a:pPr/>
              <a:t>26.4.2020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2D0099-6E55-46A9-924C-6C19499948A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5CC7C5C-279C-44C2-8B80-CDB2F6B387C8}" type="datetimeFigureOut">
              <a:rPr lang="sr-Latn-CS" smtClean="0"/>
              <a:pPr/>
              <a:t>26.4.2020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2F2D0099-6E55-46A9-924C-6C19499948A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CC7C5C-279C-44C2-8B80-CDB2F6B387C8}" type="datetimeFigureOut">
              <a:rPr lang="sr-Latn-CS" smtClean="0"/>
              <a:pPr/>
              <a:t>26.4.2020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2D0099-6E55-46A9-924C-6C19499948A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CC7C5C-279C-44C2-8B80-CDB2F6B387C8}" type="datetimeFigureOut">
              <a:rPr lang="sr-Latn-CS" smtClean="0"/>
              <a:pPr/>
              <a:t>26.4.2020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2D0099-6E55-46A9-924C-6C19499948A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CC7C5C-279C-44C2-8B80-CDB2F6B387C8}" type="datetimeFigureOut">
              <a:rPr lang="sr-Latn-CS" smtClean="0"/>
              <a:pPr/>
              <a:t>26.4.2020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2D0099-6E55-46A9-924C-6C19499948A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5CC7C5C-279C-44C2-8B80-CDB2F6B387C8}" type="datetimeFigureOut">
              <a:rPr lang="sr-Latn-CS" smtClean="0"/>
              <a:pPr/>
              <a:t>26.4.2020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2D0099-6E55-46A9-924C-6C19499948A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CC7C5C-279C-44C2-8B80-CDB2F6B387C8}" type="datetimeFigureOut">
              <a:rPr lang="sr-Latn-CS" smtClean="0"/>
              <a:pPr/>
              <a:t>26.4.2020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2D0099-6E55-46A9-924C-6C19499948A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ravokutnik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CC7C5C-279C-44C2-8B80-CDB2F6B387C8}" type="datetimeFigureOut">
              <a:rPr lang="sr-Latn-CS" smtClean="0"/>
              <a:pPr/>
              <a:t>26.4.2020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2D0099-6E55-46A9-924C-6C19499948AF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0" name="Rezervirano mjesto slike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r-HR" smtClean="0"/>
              <a:t>Pritisnite ikonu za dodavanje slike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CC7C5C-279C-44C2-8B80-CDB2F6B387C8}" type="datetimeFigureOut">
              <a:rPr lang="sr-Latn-CS" smtClean="0"/>
              <a:pPr/>
              <a:t>26.4.2020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2D0099-6E55-46A9-924C-6C19499948A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5CC7C5C-279C-44C2-8B80-CDB2F6B387C8}" type="datetimeFigureOut">
              <a:rPr lang="sr-Latn-CS" smtClean="0"/>
              <a:pPr/>
              <a:t>26.4.2020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F2D0099-6E55-46A9-924C-6C19499948A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Rezervirano mjesto naslova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1" name="Rezervirano mjesto teksta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  <p:sp>
        <p:nvSpPr>
          <p:cNvPr id="27" name="Rezervirano mjesto datuma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5CC7C5C-279C-44C2-8B80-CDB2F6B387C8}" type="datetimeFigureOut">
              <a:rPr lang="sr-Latn-CS" smtClean="0"/>
              <a:pPr/>
              <a:t>26.4.2020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16" name="Rezervirano mjesto broja slajda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F2D0099-6E55-46A9-924C-6C19499948AF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Upravni govor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-dvotočka</a:t>
            </a:r>
          </a:p>
          <a:p>
            <a:r>
              <a:rPr lang="hr-HR" dirty="0" smtClean="0"/>
              <a:t>-navodnici</a:t>
            </a:r>
            <a:endParaRPr lang="hr-H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ponovimo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Mudrac je rekao</a:t>
            </a:r>
            <a:r>
              <a:rPr lang="hr-HR" dirty="0" smtClean="0">
                <a:solidFill>
                  <a:srgbClr val="FF0000"/>
                </a:solidFill>
              </a:rPr>
              <a:t>:”</a:t>
            </a:r>
            <a:r>
              <a:rPr lang="hr-HR" dirty="0" smtClean="0"/>
              <a:t>Spasit će je plava ruže</a:t>
            </a:r>
            <a:r>
              <a:rPr lang="hr-HR" dirty="0" smtClean="0">
                <a:solidFill>
                  <a:srgbClr val="FF0000"/>
                </a:solidFill>
              </a:rPr>
              <a:t>.”</a:t>
            </a:r>
          </a:p>
          <a:p>
            <a:endParaRPr lang="hr-HR" dirty="0" smtClean="0">
              <a:solidFill>
                <a:srgbClr val="FF0000"/>
              </a:solidFill>
            </a:endParaRPr>
          </a:p>
          <a:p>
            <a:r>
              <a:rPr lang="hr-HR" dirty="0" smtClean="0">
                <a:solidFill>
                  <a:srgbClr val="FF0000"/>
                </a:solidFill>
              </a:rPr>
              <a:t>-prisjetimo se kako pišemo upravni govor koristeći dvotočku, navodnike, veliko slovo</a:t>
            </a:r>
            <a:r>
              <a:rPr lang="hr-HR" dirty="0" smtClean="0">
                <a:solidFill>
                  <a:srgbClr val="FF0000"/>
                </a:solidFill>
              </a:rPr>
              <a:t>….</a:t>
            </a:r>
            <a:endParaRPr lang="hr-HR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usklik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4000" dirty="0" smtClean="0"/>
              <a:t>Upravni govor može se pisati:</a:t>
            </a:r>
          </a:p>
          <a:p>
            <a:r>
              <a:rPr lang="hr-HR" sz="4000" dirty="0" smtClean="0"/>
              <a:t>A) na početku rečenice:</a:t>
            </a:r>
          </a:p>
          <a:p>
            <a:endParaRPr lang="hr-HR" sz="4000" dirty="0" smtClean="0"/>
          </a:p>
          <a:p>
            <a:r>
              <a:rPr lang="hr-HR" sz="4000" dirty="0" smtClean="0">
                <a:solidFill>
                  <a:srgbClr val="FF0000"/>
                </a:solidFill>
              </a:rPr>
              <a:t>,,E</a:t>
            </a:r>
            <a:r>
              <a:rPr lang="hr-HR" sz="4000" dirty="0" smtClean="0">
                <a:solidFill>
                  <a:srgbClr val="0070C0"/>
                </a:solidFill>
              </a:rPr>
              <a:t>vo plave ruže</a:t>
            </a:r>
            <a:r>
              <a:rPr lang="hr-HR" sz="4000" dirty="0" smtClean="0">
                <a:solidFill>
                  <a:srgbClr val="FF0000"/>
                </a:solidFill>
              </a:rPr>
              <a:t>! “ p</a:t>
            </a:r>
            <a:r>
              <a:rPr lang="hr-HR" sz="4000" dirty="0" smtClean="0">
                <a:solidFill>
                  <a:srgbClr val="0070C0"/>
                </a:solidFill>
              </a:rPr>
              <a:t>ovikao je sluga</a:t>
            </a:r>
            <a:r>
              <a:rPr lang="hr-HR" sz="4000" dirty="0" smtClean="0">
                <a:solidFill>
                  <a:srgbClr val="FF0000"/>
                </a:solidFill>
              </a:rPr>
              <a:t>.</a:t>
            </a:r>
            <a:r>
              <a:rPr lang="hr-HR" sz="4000" dirty="0" smtClean="0">
                <a:solidFill>
                  <a:srgbClr val="0070C0"/>
                </a:solidFill>
              </a:rPr>
              <a:t>(usklik)</a:t>
            </a:r>
          </a:p>
          <a:p>
            <a:endParaRPr lang="hr-HR" dirty="0" smtClean="0"/>
          </a:p>
          <a:p>
            <a:endParaRPr lang="hr-H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pitanje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sz="3600" dirty="0" smtClean="0">
              <a:solidFill>
                <a:srgbClr val="FF0000"/>
              </a:solidFill>
            </a:endParaRPr>
          </a:p>
          <a:p>
            <a:endParaRPr lang="hr-HR" sz="3600" dirty="0" smtClean="0"/>
          </a:p>
          <a:p>
            <a:r>
              <a:rPr lang="hr-HR" sz="3600" dirty="0" smtClean="0">
                <a:solidFill>
                  <a:srgbClr val="FF0000"/>
                </a:solidFill>
              </a:rPr>
              <a:t>,,G</a:t>
            </a:r>
            <a:r>
              <a:rPr lang="hr-HR" sz="3600" dirty="0" smtClean="0">
                <a:solidFill>
                  <a:srgbClr val="0070C0"/>
                </a:solidFill>
              </a:rPr>
              <a:t>dje si pronašao ružu</a:t>
            </a:r>
            <a:r>
              <a:rPr lang="hr-HR" sz="3600" dirty="0" smtClean="0">
                <a:solidFill>
                  <a:srgbClr val="FF0000"/>
                </a:solidFill>
              </a:rPr>
              <a:t>? ” u</a:t>
            </a:r>
            <a:r>
              <a:rPr lang="hr-HR" sz="3600" dirty="0" smtClean="0">
                <a:solidFill>
                  <a:srgbClr val="0070C0"/>
                </a:solidFill>
              </a:rPr>
              <a:t>pita mudrac</a:t>
            </a:r>
            <a:r>
              <a:rPr lang="hr-HR" sz="3600" dirty="0" smtClean="0">
                <a:solidFill>
                  <a:srgbClr val="FF0000"/>
                </a:solidFill>
              </a:rPr>
              <a:t>.</a:t>
            </a:r>
            <a:r>
              <a:rPr lang="hr-HR" sz="3600" dirty="0" smtClean="0">
                <a:solidFill>
                  <a:srgbClr val="0070C0"/>
                </a:solidFill>
              </a:rPr>
              <a:t> ( pitanje)</a:t>
            </a:r>
          </a:p>
          <a:p>
            <a:endParaRPr lang="hr-HR" sz="3600" dirty="0" smtClean="0"/>
          </a:p>
          <a:p>
            <a:r>
              <a:rPr lang="hr-HR" dirty="0" smtClean="0"/>
              <a:t>Obrati pažnju na pravopisne znakove(navodnike, upitnik, točku)</a:t>
            </a:r>
            <a:endParaRPr lang="hr-H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izjava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4000" dirty="0" smtClean="0">
                <a:solidFill>
                  <a:srgbClr val="FF0000"/>
                </a:solidFill>
              </a:rPr>
              <a:t>,,</a:t>
            </a:r>
            <a:r>
              <a:rPr lang="hr-HR" sz="4000" dirty="0" smtClean="0">
                <a:solidFill>
                  <a:srgbClr val="0070C0"/>
                </a:solidFill>
              </a:rPr>
              <a:t>Proputovao sam čitav svijet da ju nađem</a:t>
            </a:r>
            <a:r>
              <a:rPr lang="hr-HR" sz="4000" dirty="0" smtClean="0">
                <a:solidFill>
                  <a:srgbClr val="FF0000"/>
                </a:solidFill>
              </a:rPr>
              <a:t>”</a:t>
            </a:r>
            <a:r>
              <a:rPr lang="hr-HR" sz="4000" dirty="0" smtClean="0">
                <a:solidFill>
                  <a:srgbClr val="0070C0"/>
                </a:solidFill>
              </a:rPr>
              <a:t> </a:t>
            </a:r>
            <a:r>
              <a:rPr lang="hr-HR" sz="4000" dirty="0" smtClean="0">
                <a:solidFill>
                  <a:srgbClr val="FF0000"/>
                </a:solidFill>
              </a:rPr>
              <a:t>,</a:t>
            </a:r>
            <a:r>
              <a:rPr lang="hr-HR" sz="4000" dirty="0" smtClean="0">
                <a:solidFill>
                  <a:srgbClr val="0070C0"/>
                </a:solidFill>
              </a:rPr>
              <a:t> </a:t>
            </a:r>
            <a:r>
              <a:rPr lang="hr-HR" sz="4000" dirty="0" smtClean="0">
                <a:solidFill>
                  <a:srgbClr val="FF0000"/>
                </a:solidFill>
              </a:rPr>
              <a:t>r</a:t>
            </a:r>
            <a:r>
              <a:rPr lang="hr-HR" sz="4000" dirty="0" smtClean="0">
                <a:solidFill>
                  <a:srgbClr val="0070C0"/>
                </a:solidFill>
              </a:rPr>
              <a:t>ekao je sluga</a:t>
            </a:r>
            <a:r>
              <a:rPr lang="hr-HR" sz="4000" dirty="0" smtClean="0">
                <a:solidFill>
                  <a:srgbClr val="FF0000"/>
                </a:solidFill>
              </a:rPr>
              <a:t>. (izjava)</a:t>
            </a:r>
          </a:p>
          <a:p>
            <a:r>
              <a:rPr lang="hr-HR" sz="4000" dirty="0" smtClean="0">
                <a:solidFill>
                  <a:srgbClr val="FF0000"/>
                </a:solidFill>
              </a:rPr>
              <a:t>Pažljivo pogledaj kako se piše izjavna rečenica upravnog govora.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Izjava,pitanje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4000" dirty="0" smtClean="0"/>
              <a:t>B) na kraju rečenice</a:t>
            </a:r>
          </a:p>
          <a:p>
            <a:endParaRPr lang="hr-HR" dirty="0" smtClean="0"/>
          </a:p>
          <a:p>
            <a:endParaRPr lang="hr-HR" dirty="0" smtClean="0"/>
          </a:p>
          <a:p>
            <a:r>
              <a:rPr lang="hr-HR" dirty="0" smtClean="0"/>
              <a:t>Sluga je rekao</a:t>
            </a:r>
            <a:r>
              <a:rPr lang="hr-HR" dirty="0" smtClean="0">
                <a:solidFill>
                  <a:srgbClr val="FF0000"/>
                </a:solidFill>
              </a:rPr>
              <a:t>:,, D</a:t>
            </a:r>
            <a:r>
              <a:rPr lang="hr-HR" dirty="0" smtClean="0"/>
              <a:t>onosim ti plavu ružu</a:t>
            </a:r>
            <a:r>
              <a:rPr lang="hr-HR" dirty="0" smtClean="0">
                <a:solidFill>
                  <a:srgbClr val="FF0000"/>
                </a:solidFill>
              </a:rPr>
              <a:t>.”</a:t>
            </a:r>
          </a:p>
          <a:p>
            <a:endParaRPr lang="hr-HR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hr-HR" dirty="0" smtClean="0"/>
              <a:t>        Pitao je </a:t>
            </a:r>
            <a:r>
              <a:rPr lang="hr-HR" dirty="0" smtClean="0">
                <a:solidFill>
                  <a:srgbClr val="FF0000"/>
                </a:solidFill>
              </a:rPr>
              <a:t>: ,,Š</a:t>
            </a:r>
            <a:r>
              <a:rPr lang="hr-HR" dirty="0" smtClean="0"/>
              <a:t>to vi znate o tome</a:t>
            </a:r>
            <a:r>
              <a:rPr lang="hr-HR" dirty="0" smtClean="0">
                <a:solidFill>
                  <a:srgbClr val="FF0000"/>
                </a:solidFill>
              </a:rPr>
              <a:t>?”</a:t>
            </a:r>
            <a:endParaRPr lang="hr-H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 </a:t>
            </a:r>
            <a:r>
              <a:rPr lang="hr-HR" sz="4000" dirty="0" smtClean="0"/>
              <a:t>C) na početku i na kraju rečenice</a:t>
            </a:r>
          </a:p>
          <a:p>
            <a:endParaRPr lang="hr-HR" dirty="0" smtClean="0"/>
          </a:p>
          <a:p>
            <a:r>
              <a:rPr lang="hr-HR" dirty="0" smtClean="0">
                <a:solidFill>
                  <a:srgbClr val="FF0000"/>
                </a:solidFill>
              </a:rPr>
              <a:t>,,</a:t>
            </a:r>
            <a:r>
              <a:rPr lang="hr-HR" dirty="0" smtClean="0"/>
              <a:t> To je obična </a:t>
            </a:r>
            <a:r>
              <a:rPr lang="hr-HR" dirty="0" smtClean="0">
                <a:solidFill>
                  <a:srgbClr val="FF0000"/>
                </a:solidFill>
              </a:rPr>
              <a:t>“ ,</a:t>
            </a:r>
            <a:r>
              <a:rPr lang="hr-HR" dirty="0" smtClean="0"/>
              <a:t> </a:t>
            </a:r>
            <a:r>
              <a:rPr lang="hr-HR" dirty="0" smtClean="0">
                <a:solidFill>
                  <a:srgbClr val="00B0F0"/>
                </a:solidFill>
              </a:rPr>
              <a:t>povikali su</a:t>
            </a:r>
            <a:r>
              <a:rPr lang="hr-HR" dirty="0" smtClean="0">
                <a:solidFill>
                  <a:srgbClr val="FF0000"/>
                </a:solidFill>
              </a:rPr>
              <a:t>, ,, </a:t>
            </a:r>
            <a:r>
              <a:rPr lang="hr-HR" dirty="0" smtClean="0"/>
              <a:t>bijela ruža</a:t>
            </a:r>
            <a:r>
              <a:rPr lang="hr-HR" dirty="0" smtClean="0">
                <a:solidFill>
                  <a:srgbClr val="FF0000"/>
                </a:solidFill>
              </a:rPr>
              <a:t>!”</a:t>
            </a:r>
            <a:r>
              <a:rPr lang="hr-HR" dirty="0" smtClean="0"/>
              <a:t> </a:t>
            </a:r>
            <a:endParaRPr lang="hr-H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gatstvo">
  <a:themeElements>
    <a:clrScheme name="Bogatstv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Bogatstv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ogatstv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68</TotalTime>
  <Words>157</Words>
  <Application>Microsoft Office PowerPoint</Application>
  <PresentationFormat>On-screen Show (4:3)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Trebuchet MS</vt:lpstr>
      <vt:lpstr>Wingdings</vt:lpstr>
      <vt:lpstr>Wingdings 2</vt:lpstr>
      <vt:lpstr>Bogatstvo</vt:lpstr>
      <vt:lpstr>Upravni govor</vt:lpstr>
      <vt:lpstr>ponovimo</vt:lpstr>
      <vt:lpstr>usklik</vt:lpstr>
      <vt:lpstr>pitanje</vt:lpstr>
      <vt:lpstr>izjava</vt:lpstr>
      <vt:lpstr>Izjava,pitanje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Upravni govor</dc:title>
  <dc:creator>PC</dc:creator>
  <cp:lastModifiedBy>Predrag</cp:lastModifiedBy>
  <cp:revision>11</cp:revision>
  <dcterms:created xsi:type="dcterms:W3CDTF">2020-03-24T19:32:22Z</dcterms:created>
  <dcterms:modified xsi:type="dcterms:W3CDTF">2020-04-26T12:10:40Z</dcterms:modified>
</cp:coreProperties>
</file>