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3" d="100"/>
          <a:sy n="83" d="100"/>
        </p:scale>
        <p:origin x="114"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r-HR"/>
              <a:t>Uredite stil naslova matrice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r-HR"/>
              <a:t>Uredite stil naslova matrice</a:t>
            </a:r>
            <a:endParaRPr lang="en-US" dirty="0"/>
          </a:p>
        </p:txBody>
      </p:sp>
      <p:sp>
        <p:nvSpPr>
          <p:cNvPr id="3" name="Content Placeholder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r-HR"/>
              <a:t>Uredite stil naslova matrice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Uredite stil naslova matrice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Uredite stil naslova matrice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r-HR"/>
              <a:t>Uredite stil naslova matrice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r-HR"/>
              <a:t>Uredite stil naslova matrice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r-HR"/>
              <a:t>Uredite stilove teksta matrice</a:t>
            </a:r>
          </a:p>
        </p:txBody>
      </p:sp>
      <p:sp>
        <p:nvSpPr>
          <p:cNvPr id="5" name="Date Placeholder 4"/>
          <p:cNvSpPr>
            <a:spLocks noGrp="1"/>
          </p:cNvSpPr>
          <p:nvPr>
            <p:ph type="dt" sz="half" idx="10"/>
          </p:nvPr>
        </p:nvSpPr>
        <p:spPr/>
        <p:txBody>
          <a:bodyPr/>
          <a:lstStyle/>
          <a:p>
            <a:fld id="{42A54C80-263E-416B-A8E0-580EDEADCBDC}" type="datetimeFigureOut">
              <a:rPr lang="en-US" dirty="0"/>
              <a:t>5/1/2020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r-HR"/>
              <a:t>Uredite stil naslova matrice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Date Placeholder 4"/>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r-HR"/>
              <a:t>Uredite stil naslova matrice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r-HR"/>
              <a:t>Uredite stil naslova matrice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r-HR"/>
              <a:t>Uredite stilove teksta matrice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r-HR"/>
              <a:t>Uredite stil naslova matrice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citat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r-HR"/>
              <a:t>Uredite stil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r-HR"/>
              <a:t>Uredite stilove teksta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ili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r-HR"/>
              <a:t>Uredite stil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r-HR"/>
              <a:t>Uredite stilove teksta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Uredite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r-HR"/>
              <a:t>Uredite stil naslova matrice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r-HR"/>
              <a:t>Uredite stil naslova matrice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lektire.hr/autor/rudyard-kiplin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ektire.hr/knjiga-o-dzungli/#Kako_se_pojavio_strah" TargetMode="External"/><Relationship Id="rId13" Type="http://schemas.openxmlformats.org/officeDocument/2006/relationships/hyperlink" Target="https://www.lektire.hr/knjiga-o-dzungli/#Proljetna_trka" TargetMode="External"/><Relationship Id="rId3" Type="http://schemas.openxmlformats.org/officeDocument/2006/relationships/hyperlink" Target="https://www.lektire.hr/knjiga-o-dzungli/#Kaaov_lov" TargetMode="External"/><Relationship Id="rId7" Type="http://schemas.openxmlformats.org/officeDocument/2006/relationships/hyperlink" Target="https://www.lektire.hr/knjiga-o-dzungli/#Toomai_Gospodar_Slonova" TargetMode="External"/><Relationship Id="rId12" Type="http://schemas.openxmlformats.org/officeDocument/2006/relationships/hyperlink" Target="https://www.lektire.hr/knjiga-o-dzungli/#Crveni_pas" TargetMode="External"/><Relationship Id="rId2" Type="http://schemas.openxmlformats.org/officeDocument/2006/relationships/hyperlink" Target="https://www.lektire.hr/knjiga-o-dzungli/#Mowglijeva_braca" TargetMode="External"/><Relationship Id="rId1" Type="http://schemas.openxmlformats.org/officeDocument/2006/relationships/slideLayout" Target="../slideLayouts/slideLayout2.xml"/><Relationship Id="rId6" Type="http://schemas.openxmlformats.org/officeDocument/2006/relationships/hyperlink" Target="https://www.lektire.hr/knjiga-o-dzungli/#Rikki-Tikki-Tavi" TargetMode="External"/><Relationship Id="rId11" Type="http://schemas.openxmlformats.org/officeDocument/2006/relationships/hyperlink" Target="https://www.lektire.hr/knjiga-o-dzungli/#Kvikvern" TargetMode="External"/><Relationship Id="rId5" Type="http://schemas.openxmlformats.org/officeDocument/2006/relationships/hyperlink" Target="https://www.lektire.hr/knjiga-o-dzungli/#Bijeli_tuljan" TargetMode="External"/><Relationship Id="rId10" Type="http://schemas.openxmlformats.org/officeDocument/2006/relationships/hyperlink" Target="https://www.lektire.hr/knjiga-o-dzungli/#Kraljev_ankus" TargetMode="External"/><Relationship Id="rId4" Type="http://schemas.openxmlformats.org/officeDocument/2006/relationships/hyperlink" Target="https://www.lektire.hr/knjiga-o-dzungli/#8220Tigar_Tigar8221" TargetMode="External"/><Relationship Id="rId9" Type="http://schemas.openxmlformats.org/officeDocument/2006/relationships/hyperlink" Target="https://www.lektire.hr/knjiga-o-dzungli/#Dzungla_osvaj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507067" y="242047"/>
            <a:ext cx="7766936" cy="1869141"/>
          </a:xfrm>
        </p:spPr>
        <p:txBody>
          <a:bodyPr/>
          <a:lstStyle/>
          <a:p>
            <a:pPr algn="ctr"/>
            <a:r>
              <a:rPr lang="hr-HR" b="1" dirty="0"/>
              <a:t>Knjiga o džungli</a:t>
            </a:r>
            <a:br>
              <a:rPr lang="hr-HR" b="1" dirty="0"/>
            </a:br>
            <a:r>
              <a:rPr lang="hr-HR" sz="3200" u="sng" cap="all" dirty="0">
                <a:hlinkClick r:id="rId2"/>
              </a:rPr>
              <a:t>RUDYARD KIPLING</a:t>
            </a:r>
            <a:endParaRPr lang="hr-HR" sz="3200" u="sng" dirty="0"/>
          </a:p>
        </p:txBody>
      </p:sp>
      <p:pic>
        <p:nvPicPr>
          <p:cNvPr id="1026" name="Picture 2" descr="Knjiga O Džungli, Rudyard Kipling | Lektira | Knjige za djecu 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812" y="2284972"/>
            <a:ext cx="3177447" cy="420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674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936812"/>
          </a:xfrm>
        </p:spPr>
        <p:txBody>
          <a:bodyPr/>
          <a:lstStyle/>
          <a:p>
            <a:r>
              <a:rPr lang="hr-HR" dirty="0"/>
              <a:t>Kratak sadržaj:</a:t>
            </a:r>
          </a:p>
        </p:txBody>
      </p:sp>
      <p:sp>
        <p:nvSpPr>
          <p:cNvPr id="3" name="Rezervirano mjesto sadržaja 2"/>
          <p:cNvSpPr>
            <a:spLocks noGrp="1"/>
          </p:cNvSpPr>
          <p:nvPr>
            <p:ph idx="1"/>
          </p:nvPr>
        </p:nvSpPr>
        <p:spPr>
          <a:xfrm>
            <a:off x="677334" y="1546413"/>
            <a:ext cx="8596668" cy="4494950"/>
          </a:xfrm>
        </p:spPr>
        <p:txBody>
          <a:bodyPr>
            <a:normAutofit lnSpcReduction="10000"/>
          </a:bodyPr>
          <a:lstStyle/>
          <a:p>
            <a:r>
              <a:rPr lang="hr-HR" dirty="0">
                <a:hlinkClick r:id="rId2"/>
              </a:rPr>
              <a:t>1. </a:t>
            </a:r>
            <a:r>
              <a:rPr lang="hr-HR" dirty="0" err="1">
                <a:hlinkClick r:id="rId2"/>
              </a:rPr>
              <a:t>Mowglijeva</a:t>
            </a:r>
            <a:r>
              <a:rPr lang="hr-HR" dirty="0">
                <a:hlinkClick r:id="rId2"/>
              </a:rPr>
              <a:t> braća</a:t>
            </a:r>
            <a:endParaRPr lang="hr-HR" dirty="0"/>
          </a:p>
          <a:p>
            <a:r>
              <a:rPr lang="hr-HR" dirty="0">
                <a:hlinkClick r:id="rId3"/>
              </a:rPr>
              <a:t>2. </a:t>
            </a:r>
            <a:r>
              <a:rPr lang="hr-HR" dirty="0" err="1">
                <a:hlinkClick r:id="rId3"/>
              </a:rPr>
              <a:t>Kaaov</a:t>
            </a:r>
            <a:r>
              <a:rPr lang="hr-HR" dirty="0">
                <a:hlinkClick r:id="rId3"/>
              </a:rPr>
              <a:t> lov</a:t>
            </a:r>
            <a:endParaRPr lang="hr-HR" dirty="0"/>
          </a:p>
          <a:p>
            <a:r>
              <a:rPr lang="hr-HR" dirty="0">
                <a:hlinkClick r:id="rId4"/>
              </a:rPr>
              <a:t>3.“Tigar! Tigar!”</a:t>
            </a:r>
            <a:endParaRPr lang="hr-HR" dirty="0"/>
          </a:p>
          <a:p>
            <a:r>
              <a:rPr lang="hr-HR" dirty="0">
                <a:hlinkClick r:id="rId5"/>
              </a:rPr>
              <a:t>4. Bijeli tuljan</a:t>
            </a:r>
            <a:endParaRPr lang="hr-HR" dirty="0"/>
          </a:p>
          <a:p>
            <a:r>
              <a:rPr lang="hr-HR" dirty="0">
                <a:hlinkClick r:id="rId6"/>
              </a:rPr>
              <a:t>5. </a:t>
            </a:r>
            <a:r>
              <a:rPr lang="hr-HR" dirty="0" err="1">
                <a:hlinkClick r:id="rId6"/>
              </a:rPr>
              <a:t>Rikki</a:t>
            </a:r>
            <a:r>
              <a:rPr lang="hr-HR" dirty="0">
                <a:hlinkClick r:id="rId6"/>
              </a:rPr>
              <a:t>-</a:t>
            </a:r>
            <a:r>
              <a:rPr lang="hr-HR" dirty="0" err="1">
                <a:hlinkClick r:id="rId6"/>
              </a:rPr>
              <a:t>Tikki</a:t>
            </a:r>
            <a:r>
              <a:rPr lang="hr-HR" dirty="0">
                <a:hlinkClick r:id="rId6"/>
              </a:rPr>
              <a:t>-Tavi</a:t>
            </a:r>
            <a:endParaRPr lang="hr-HR" dirty="0"/>
          </a:p>
          <a:p>
            <a:r>
              <a:rPr lang="hr-HR" dirty="0">
                <a:hlinkClick r:id="rId7"/>
              </a:rPr>
              <a:t>6. </a:t>
            </a:r>
            <a:r>
              <a:rPr lang="hr-HR" dirty="0" err="1">
                <a:hlinkClick r:id="rId7"/>
              </a:rPr>
              <a:t>Toomai</a:t>
            </a:r>
            <a:r>
              <a:rPr lang="hr-HR" dirty="0">
                <a:hlinkClick r:id="rId7"/>
              </a:rPr>
              <a:t>, Gospodar Slonova</a:t>
            </a:r>
            <a:endParaRPr lang="hr-HR" dirty="0"/>
          </a:p>
          <a:p>
            <a:r>
              <a:rPr lang="hr-HR" dirty="0">
                <a:hlinkClick r:id="rId8"/>
              </a:rPr>
              <a:t>7. Kako se pojavio strah</a:t>
            </a:r>
            <a:endParaRPr lang="hr-HR" dirty="0"/>
          </a:p>
          <a:p>
            <a:r>
              <a:rPr lang="hr-HR" dirty="0">
                <a:hlinkClick r:id="rId9"/>
              </a:rPr>
              <a:t>8. Džungla osvaja</a:t>
            </a:r>
            <a:endParaRPr lang="hr-HR" dirty="0"/>
          </a:p>
          <a:p>
            <a:r>
              <a:rPr lang="hr-HR" dirty="0">
                <a:hlinkClick r:id="rId10"/>
              </a:rPr>
              <a:t>9. Kraljev </a:t>
            </a:r>
            <a:r>
              <a:rPr lang="hr-HR" dirty="0" err="1">
                <a:hlinkClick r:id="rId10"/>
              </a:rPr>
              <a:t>ankus</a:t>
            </a:r>
            <a:endParaRPr lang="hr-HR" dirty="0"/>
          </a:p>
          <a:p>
            <a:r>
              <a:rPr lang="hr-HR" dirty="0">
                <a:hlinkClick r:id="rId11"/>
              </a:rPr>
              <a:t>10. </a:t>
            </a:r>
            <a:r>
              <a:rPr lang="hr-HR" dirty="0" err="1">
                <a:hlinkClick r:id="rId11"/>
              </a:rPr>
              <a:t>Kvikvern</a:t>
            </a:r>
            <a:endParaRPr lang="hr-HR" dirty="0"/>
          </a:p>
          <a:p>
            <a:r>
              <a:rPr lang="hr-HR" dirty="0">
                <a:hlinkClick r:id="rId12"/>
              </a:rPr>
              <a:t>11. Crveni pas</a:t>
            </a:r>
            <a:endParaRPr lang="hr-HR" dirty="0"/>
          </a:p>
          <a:p>
            <a:r>
              <a:rPr lang="hr-HR" dirty="0">
                <a:hlinkClick r:id="rId13"/>
              </a:rPr>
              <a:t>12. Proljetna trka</a:t>
            </a:r>
            <a:endParaRPr lang="hr-HR" dirty="0"/>
          </a:p>
          <a:p>
            <a:endParaRPr lang="hr-HR" dirty="0"/>
          </a:p>
        </p:txBody>
      </p:sp>
    </p:spTree>
    <p:extLst>
      <p:ext uri="{BB962C8B-B14F-4D97-AF65-F5344CB8AC3E}">
        <p14:creationId xmlns:p14="http://schemas.microsoft.com/office/powerpoint/2010/main" val="2078569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977153"/>
          </a:xfrm>
        </p:spPr>
        <p:txBody>
          <a:bodyPr/>
          <a:lstStyle/>
          <a:p>
            <a:r>
              <a:rPr lang="hr-HR" dirty="0"/>
              <a:t>O književnom djelu:</a:t>
            </a:r>
          </a:p>
        </p:txBody>
      </p:sp>
      <p:sp>
        <p:nvSpPr>
          <p:cNvPr id="3" name="Rezervirano mjesto sadržaja 2"/>
          <p:cNvSpPr>
            <a:spLocks noGrp="1"/>
          </p:cNvSpPr>
          <p:nvPr>
            <p:ph idx="1"/>
          </p:nvPr>
        </p:nvSpPr>
        <p:spPr/>
        <p:txBody>
          <a:bodyPr/>
          <a:lstStyle/>
          <a:p>
            <a:r>
              <a:rPr lang="hr-HR" dirty="0"/>
              <a:t>ove priče pisane su dok je autor živio u </a:t>
            </a:r>
            <a:r>
              <a:rPr lang="hr-HR" dirty="0" err="1"/>
              <a:t>Vermontu</a:t>
            </a:r>
            <a:r>
              <a:rPr lang="hr-HR" dirty="0"/>
              <a:t>, inspiraciju za njih je pronašao u svom djetinjstvu provedenom u Indiji, gdje je živio nekoliko godina nakon studija. Pretpostavka je da je ove priče pisao za svoju kćerku, koja je nedugo nakon izdavanja prve edicije knjige, preminula u dobi od 6 godina.</a:t>
            </a:r>
          </a:p>
          <a:p>
            <a:r>
              <a:rPr lang="hr-HR" dirty="0"/>
              <a:t>Knjiga se sastoji od dva dijela, 12 poglavlja ili 12 priča. Svaki dio se sastoji od 6 priča. U prvom dijelu, odnosno u Knjizi o džungli I nalaze se poglavlja: </a:t>
            </a:r>
            <a:r>
              <a:rPr lang="hr-HR" dirty="0" err="1"/>
              <a:t>Mowglijeva</a:t>
            </a:r>
            <a:r>
              <a:rPr lang="hr-HR" dirty="0"/>
              <a:t> braća, </a:t>
            </a:r>
            <a:r>
              <a:rPr lang="hr-HR" dirty="0" err="1"/>
              <a:t>Kaaov</a:t>
            </a:r>
            <a:r>
              <a:rPr lang="hr-HR" dirty="0"/>
              <a:t> lov, “Tigre! Tigre!”, Bijeli tuljan</a:t>
            </a:r>
            <a:r>
              <a:rPr lang="hr-HR" dirty="0">
                <a:solidFill>
                  <a:schemeClr val="tx2"/>
                </a:solidFill>
              </a:rPr>
              <a:t>, </a:t>
            </a:r>
            <a:r>
              <a:rPr lang="hr-HR" dirty="0" err="1">
                <a:solidFill>
                  <a:schemeClr val="tx2"/>
                </a:solidFill>
              </a:rPr>
              <a:t>Rikki</a:t>
            </a:r>
            <a:r>
              <a:rPr lang="hr-HR" dirty="0">
                <a:solidFill>
                  <a:schemeClr val="tx2"/>
                </a:solidFill>
              </a:rPr>
              <a:t>-</a:t>
            </a:r>
            <a:r>
              <a:rPr lang="hr-HR" dirty="0" err="1">
                <a:solidFill>
                  <a:schemeClr val="tx2"/>
                </a:solidFill>
              </a:rPr>
              <a:t>Tikki</a:t>
            </a:r>
            <a:r>
              <a:rPr lang="hr-HR" dirty="0">
                <a:solidFill>
                  <a:schemeClr val="tx2"/>
                </a:solidFill>
              </a:rPr>
              <a:t>-Tavi, </a:t>
            </a:r>
            <a:r>
              <a:rPr lang="hr-HR" dirty="0" err="1">
                <a:solidFill>
                  <a:schemeClr val="tx2"/>
                </a:solidFill>
              </a:rPr>
              <a:t>Tommai</a:t>
            </a:r>
            <a:r>
              <a:rPr lang="hr-HR" dirty="0">
                <a:solidFill>
                  <a:schemeClr val="tx2"/>
                </a:solidFill>
              </a:rPr>
              <a:t>, Gospodar Slonova</a:t>
            </a:r>
            <a:r>
              <a:rPr lang="hr-HR" dirty="0"/>
              <a:t>, dok se u Knjizi o džungli II, nazale poglavlja: Kako se pojavio strah, Džungla osvaja, </a:t>
            </a:r>
            <a:r>
              <a:rPr lang="hr-HR" dirty="0">
                <a:solidFill>
                  <a:schemeClr val="tx2"/>
                </a:solidFill>
              </a:rPr>
              <a:t>Kraljev</a:t>
            </a:r>
            <a:r>
              <a:rPr lang="hr-HR" dirty="0"/>
              <a:t> </a:t>
            </a:r>
            <a:r>
              <a:rPr lang="hr-HR" dirty="0" err="1"/>
              <a:t>ankus</a:t>
            </a:r>
            <a:r>
              <a:rPr lang="hr-HR" dirty="0"/>
              <a:t>, </a:t>
            </a:r>
            <a:r>
              <a:rPr lang="hr-HR" dirty="0" err="1"/>
              <a:t>Quiquern</a:t>
            </a:r>
            <a:r>
              <a:rPr lang="hr-HR" dirty="0"/>
              <a:t>, Crveni pas, Proljetna trka.</a:t>
            </a:r>
            <a:endParaRPr lang="hr-HR" dirty="0">
              <a:solidFill>
                <a:schemeClr val="bg1"/>
              </a:solidFill>
            </a:endParaRPr>
          </a:p>
        </p:txBody>
      </p:sp>
    </p:spTree>
    <p:extLst>
      <p:ext uri="{BB962C8B-B14F-4D97-AF65-F5344CB8AC3E}">
        <p14:creationId xmlns:p14="http://schemas.microsoft.com/office/powerpoint/2010/main" val="294716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677334" y="524435"/>
            <a:ext cx="8596668" cy="6104965"/>
          </a:xfrm>
        </p:spPr>
        <p:txBody>
          <a:bodyPr>
            <a:normAutofit/>
          </a:bodyPr>
          <a:lstStyle/>
          <a:p>
            <a:r>
              <a:rPr lang="hr-HR" sz="2000" dirty="0"/>
              <a:t>U ovoj knjizi životinje su personificirane. Inteligentne su poput ljudi te su vrlo brižne i privržene malom dječaku kojeg su prihvatile kao svoga. </a:t>
            </a:r>
          </a:p>
          <a:p>
            <a:r>
              <a:rPr lang="hr-HR" sz="2000" dirty="0" err="1"/>
              <a:t>Mowgli</a:t>
            </a:r>
            <a:r>
              <a:rPr lang="hr-HR" sz="2000" dirty="0"/>
              <a:t> može razgovarati s njima pa možemo reći, ili da im je dana osobina čovjekovog govora ili da je </a:t>
            </a:r>
            <a:r>
              <a:rPr lang="hr-HR" sz="2000" dirty="0" err="1"/>
              <a:t>Mowgli</a:t>
            </a:r>
            <a:r>
              <a:rPr lang="hr-HR" sz="2000" dirty="0"/>
              <a:t> naučio njihov jezik i tako uspješno komunicirao s njima. </a:t>
            </a:r>
          </a:p>
          <a:p>
            <a:r>
              <a:rPr lang="hr-HR" sz="2000" dirty="0"/>
              <a:t>Životinje su u djelu visoko moralne. Imaju zakone koje slijede i kojima uče </a:t>
            </a:r>
            <a:r>
              <a:rPr lang="hr-HR" sz="2000" dirty="0" err="1"/>
              <a:t>Mowglija</a:t>
            </a:r>
            <a:r>
              <a:rPr lang="hr-HR" sz="2000" dirty="0"/>
              <a:t>, a oni govore da se druga bića moraju poštivati, kao i sama Priroda. </a:t>
            </a:r>
          </a:p>
          <a:p>
            <a:r>
              <a:rPr lang="hr-HR" sz="2000" dirty="0"/>
              <a:t>Životinje su i jako pravedne, toliko da bi i sami ljudi mogli puno toga od njih naučiti. </a:t>
            </a:r>
          </a:p>
          <a:p>
            <a:r>
              <a:rPr lang="hr-HR" sz="2000" dirty="0"/>
              <a:t>Osim zloglasnog </a:t>
            </a:r>
            <a:r>
              <a:rPr lang="hr-HR" sz="2000" dirty="0" err="1"/>
              <a:t>Shere</a:t>
            </a:r>
            <a:r>
              <a:rPr lang="hr-HR" sz="2000" dirty="0"/>
              <a:t> </a:t>
            </a:r>
            <a:r>
              <a:rPr lang="hr-HR" sz="2000" dirty="0" err="1"/>
              <a:t>Khana</a:t>
            </a:r>
            <a:r>
              <a:rPr lang="hr-HR" sz="2000" dirty="0"/>
              <a:t>, koji je ubojica i opasnost svima njima, glavni negativci u djelu upravo su ljudi. Njih se sva bića boje, samo zato što oni Prirodu prisvajaju sebi, nimalo je poštujući niti mareći kako njihovo djelovanje utječe na ostatak živog svijeta.</a:t>
            </a:r>
          </a:p>
        </p:txBody>
      </p:sp>
    </p:spTree>
    <p:extLst>
      <p:ext uri="{BB962C8B-B14F-4D97-AF65-F5344CB8AC3E}">
        <p14:creationId xmlns:p14="http://schemas.microsoft.com/office/powerpoint/2010/main" val="136752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hr-HR" dirty="0"/>
              <a:t>Književni rod: epika</a:t>
            </a:r>
            <a:br>
              <a:rPr lang="hr-HR" dirty="0"/>
            </a:br>
            <a:r>
              <a:rPr lang="hr-HR" dirty="0"/>
              <a:t/>
            </a:r>
            <a:br>
              <a:rPr lang="hr-HR" dirty="0"/>
            </a:br>
            <a:r>
              <a:rPr lang="hr-HR" dirty="0"/>
              <a:t>Vrsta književnog djela</a:t>
            </a:r>
            <a:r>
              <a:rPr lang="hr-HR" b="1" dirty="0"/>
              <a:t>: </a:t>
            </a:r>
            <a:r>
              <a:rPr lang="hr-HR" dirty="0"/>
              <a:t>zbirka pripovijetki</a:t>
            </a:r>
          </a:p>
        </p:txBody>
      </p:sp>
      <p:sp>
        <p:nvSpPr>
          <p:cNvPr id="3" name="Rezervirano mjesto sadržaja 2"/>
          <p:cNvSpPr>
            <a:spLocks noGrp="1"/>
          </p:cNvSpPr>
          <p:nvPr>
            <p:ph idx="1"/>
          </p:nvPr>
        </p:nvSpPr>
        <p:spPr>
          <a:xfrm>
            <a:off x="677334" y="2487706"/>
            <a:ext cx="8596668" cy="2649070"/>
          </a:xfrm>
        </p:spPr>
        <p:txBody>
          <a:bodyPr/>
          <a:lstStyle/>
          <a:p>
            <a:r>
              <a:rPr lang="hr-HR" sz="2400" b="1" dirty="0"/>
              <a:t>Mjesto radnje: </a:t>
            </a:r>
            <a:r>
              <a:rPr lang="hr-HR" sz="2400" dirty="0"/>
              <a:t>Indija</a:t>
            </a:r>
          </a:p>
          <a:p>
            <a:r>
              <a:rPr lang="hr-HR" sz="2400" b="1" dirty="0"/>
              <a:t>Vrijeme radnje:</a:t>
            </a:r>
            <a:r>
              <a:rPr lang="hr-HR" sz="2400" dirty="0"/>
              <a:t> neodređeno</a:t>
            </a:r>
          </a:p>
          <a:p>
            <a:r>
              <a:rPr lang="hr-HR" sz="2400" b="1" dirty="0"/>
              <a:t>Tema djela: </a:t>
            </a:r>
            <a:r>
              <a:rPr lang="hr-HR" sz="2400" dirty="0"/>
              <a:t>doživljaji dječaka </a:t>
            </a:r>
            <a:r>
              <a:rPr lang="hr-HR" sz="2400" dirty="0" err="1"/>
              <a:t>Mowglija</a:t>
            </a:r>
            <a:r>
              <a:rPr lang="hr-HR" sz="2400" dirty="0"/>
              <a:t> koji je odrastao u indijskoj džungli</a:t>
            </a:r>
          </a:p>
          <a:p>
            <a:pPr marL="0" indent="0">
              <a:buNone/>
            </a:pPr>
            <a:endParaRPr lang="hr-HR" dirty="0"/>
          </a:p>
        </p:txBody>
      </p:sp>
    </p:spTree>
    <p:extLst>
      <p:ext uri="{BB962C8B-B14F-4D97-AF65-F5344CB8AC3E}">
        <p14:creationId xmlns:p14="http://schemas.microsoft.com/office/powerpoint/2010/main" val="1061016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b="1" dirty="0"/>
              <a:t>Ideja književnog djela</a:t>
            </a:r>
            <a:r>
              <a:rPr lang="hr-HR" dirty="0"/>
              <a:t>: </a:t>
            </a:r>
          </a:p>
        </p:txBody>
      </p:sp>
      <p:sp>
        <p:nvSpPr>
          <p:cNvPr id="3" name="Rezervirano mjesto sadržaja 2"/>
          <p:cNvSpPr>
            <a:spLocks noGrp="1"/>
          </p:cNvSpPr>
          <p:nvPr>
            <p:ph idx="1"/>
          </p:nvPr>
        </p:nvSpPr>
        <p:spPr>
          <a:xfrm>
            <a:off x="677334" y="2160589"/>
            <a:ext cx="8596668" cy="2559329"/>
          </a:xfrm>
        </p:spPr>
        <p:txBody>
          <a:bodyPr>
            <a:normAutofit/>
          </a:bodyPr>
          <a:lstStyle/>
          <a:p>
            <a:r>
              <a:rPr lang="hr-HR" sz="2400" dirty="0"/>
              <a:t>ljudi su često okrutni i nanose drugima zlo, za razliku od životinja i njihovih zakona koji su oličenje dobrote, poštenja i razumnosti. Ipak, čovjek će uvijek pripadati čovjeku jer se svaka rijeka vrati svome izvoru</a:t>
            </a:r>
          </a:p>
        </p:txBody>
      </p:sp>
    </p:spTree>
    <p:extLst>
      <p:ext uri="{BB962C8B-B14F-4D97-AF65-F5344CB8AC3E}">
        <p14:creationId xmlns:p14="http://schemas.microsoft.com/office/powerpoint/2010/main" val="32442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883024"/>
          </a:xfrm>
        </p:spPr>
        <p:txBody>
          <a:bodyPr/>
          <a:lstStyle/>
          <a:p>
            <a:r>
              <a:rPr lang="hr-HR" b="1" dirty="0"/>
              <a:t>Likovi:</a:t>
            </a:r>
            <a:r>
              <a:rPr lang="hr-HR" dirty="0"/>
              <a:t> </a:t>
            </a:r>
          </a:p>
        </p:txBody>
      </p:sp>
      <p:sp>
        <p:nvSpPr>
          <p:cNvPr id="3" name="Rezervirano mjesto sadržaja 2"/>
          <p:cNvSpPr>
            <a:spLocks noGrp="1"/>
          </p:cNvSpPr>
          <p:nvPr>
            <p:ph idx="1"/>
          </p:nvPr>
        </p:nvSpPr>
        <p:spPr>
          <a:xfrm>
            <a:off x="677334" y="1882589"/>
            <a:ext cx="8596668" cy="2474258"/>
          </a:xfrm>
        </p:spPr>
        <p:txBody>
          <a:bodyPr>
            <a:normAutofit/>
          </a:bodyPr>
          <a:lstStyle/>
          <a:p>
            <a:r>
              <a:rPr lang="hr-HR" sz="2800" dirty="0" err="1"/>
              <a:t>Mowgli</a:t>
            </a:r>
            <a:r>
              <a:rPr lang="hr-HR" sz="2800" dirty="0"/>
              <a:t>, majka Vučica, tata Vuk, </a:t>
            </a:r>
            <a:r>
              <a:rPr lang="hr-HR" sz="2800" dirty="0" err="1"/>
              <a:t>Tabaqui</a:t>
            </a:r>
            <a:r>
              <a:rPr lang="hr-HR" sz="2800" dirty="0"/>
              <a:t>, </a:t>
            </a:r>
            <a:r>
              <a:rPr lang="hr-HR" sz="2800" dirty="0" err="1"/>
              <a:t>Shere</a:t>
            </a:r>
            <a:r>
              <a:rPr lang="hr-HR" sz="2800" dirty="0"/>
              <a:t> </a:t>
            </a:r>
            <a:r>
              <a:rPr lang="hr-HR" sz="2800" dirty="0" err="1"/>
              <a:t>Khan</a:t>
            </a:r>
            <a:r>
              <a:rPr lang="hr-HR" sz="2800" dirty="0"/>
              <a:t>, </a:t>
            </a:r>
            <a:r>
              <a:rPr lang="hr-HR" sz="2800" dirty="0" err="1"/>
              <a:t>Baloo</a:t>
            </a:r>
            <a:r>
              <a:rPr lang="hr-HR" sz="2800" dirty="0"/>
              <a:t>, </a:t>
            </a:r>
            <a:r>
              <a:rPr lang="hr-HR" sz="2800" dirty="0" err="1"/>
              <a:t>Bagheera</a:t>
            </a:r>
            <a:r>
              <a:rPr lang="hr-HR" sz="2800" dirty="0"/>
              <a:t>, </a:t>
            </a:r>
            <a:r>
              <a:rPr lang="hr-HR" sz="2800" dirty="0" err="1"/>
              <a:t>Akela</a:t>
            </a:r>
            <a:r>
              <a:rPr lang="hr-HR" sz="2800" dirty="0"/>
              <a:t>, vukovi, </a:t>
            </a:r>
            <a:r>
              <a:rPr lang="hr-HR" sz="2800" dirty="0" err="1"/>
              <a:t>Kaa</a:t>
            </a:r>
            <a:r>
              <a:rPr lang="hr-HR" sz="2800" dirty="0"/>
              <a:t>, majmuni, svećenik, ljudi, </a:t>
            </a:r>
            <a:r>
              <a:rPr lang="hr-HR" sz="2800" dirty="0" err="1"/>
              <a:t>Messua</a:t>
            </a:r>
            <a:r>
              <a:rPr lang="hr-HR" sz="2800" dirty="0"/>
              <a:t>, </a:t>
            </a:r>
            <a:r>
              <a:rPr lang="hr-HR" sz="2800" dirty="0" err="1"/>
              <a:t>Grey</a:t>
            </a:r>
            <a:r>
              <a:rPr lang="hr-HR" sz="2800" dirty="0"/>
              <a:t> </a:t>
            </a:r>
            <a:r>
              <a:rPr lang="hr-HR" sz="2800" dirty="0" err="1"/>
              <a:t>brother</a:t>
            </a:r>
            <a:r>
              <a:rPr lang="hr-HR" sz="2800" dirty="0"/>
              <a:t>, </a:t>
            </a:r>
            <a:r>
              <a:rPr lang="hr-HR" sz="2800" dirty="0" err="1"/>
              <a:t>Buldeo</a:t>
            </a:r>
            <a:r>
              <a:rPr lang="hr-HR" sz="2800" dirty="0"/>
              <a:t>…</a:t>
            </a:r>
          </a:p>
        </p:txBody>
      </p:sp>
    </p:spTree>
    <p:extLst>
      <p:ext uri="{BB962C8B-B14F-4D97-AF65-F5344CB8AC3E}">
        <p14:creationId xmlns:p14="http://schemas.microsoft.com/office/powerpoint/2010/main" val="106397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201706"/>
            <a:ext cx="8596668" cy="672353"/>
          </a:xfrm>
        </p:spPr>
        <p:txBody>
          <a:bodyPr/>
          <a:lstStyle/>
          <a:p>
            <a:r>
              <a:rPr lang="hr-HR" b="1" dirty="0" err="1"/>
              <a:t>Mowgli</a:t>
            </a:r>
            <a:endParaRPr lang="hr-HR" dirty="0"/>
          </a:p>
        </p:txBody>
      </p:sp>
      <p:sp>
        <p:nvSpPr>
          <p:cNvPr id="3" name="Rezervirano mjesto sadržaja 2"/>
          <p:cNvSpPr>
            <a:spLocks noGrp="1"/>
          </p:cNvSpPr>
          <p:nvPr>
            <p:ph idx="1"/>
          </p:nvPr>
        </p:nvSpPr>
        <p:spPr>
          <a:xfrm>
            <a:off x="677333" y="874059"/>
            <a:ext cx="9246595" cy="5768788"/>
          </a:xfrm>
        </p:spPr>
        <p:txBody>
          <a:bodyPr>
            <a:normAutofit fontScale="92500" lnSpcReduction="10000"/>
          </a:bodyPr>
          <a:lstStyle/>
          <a:p>
            <a:r>
              <a:rPr lang="hr-HR" sz="1900" dirty="0"/>
              <a:t>maleni dječak koji je odrastao u džungli uz mamu Vučicu i oca Vuka. Kada ga je otac Vuk spasio od opasnog tigra </a:t>
            </a:r>
            <a:r>
              <a:rPr lang="hr-HR" sz="1900" dirty="0" err="1"/>
              <a:t>Shere</a:t>
            </a:r>
            <a:r>
              <a:rPr lang="hr-HR" sz="1900" dirty="0"/>
              <a:t> </a:t>
            </a:r>
            <a:r>
              <a:rPr lang="hr-HR" sz="1900" dirty="0" err="1"/>
              <a:t>Khana</a:t>
            </a:r>
            <a:r>
              <a:rPr lang="hr-HR" sz="1900" dirty="0"/>
              <a:t>, obitelj vukova odlučila ga je zadržati i odgajati uz svoja četiri malena vuka.</a:t>
            </a:r>
          </a:p>
          <a:p>
            <a:r>
              <a:rPr lang="hr-HR" sz="1900" i="1" dirty="0"/>
              <a:t>“Ravno pred njim, držeći se za nisku granu, stajalo je golo smeđe dijete koje tek što je prohodalo – tako nježno i bucmasto majušno biće,…”</a:t>
            </a:r>
            <a:endParaRPr lang="hr-HR" sz="1900" dirty="0"/>
          </a:p>
          <a:p>
            <a:r>
              <a:rPr lang="hr-HR" sz="1900" dirty="0"/>
              <a:t>Dječak je odrastao i primljen je u čopor, a </a:t>
            </a:r>
            <a:r>
              <a:rPr lang="hr-HR" sz="1900" dirty="0" err="1"/>
              <a:t>Baloo</a:t>
            </a:r>
            <a:r>
              <a:rPr lang="hr-HR" sz="1900" dirty="0"/>
              <a:t> i </a:t>
            </a:r>
            <a:r>
              <a:rPr lang="hr-HR" sz="1900" dirty="0" err="1"/>
              <a:t>Bagheera</a:t>
            </a:r>
            <a:r>
              <a:rPr lang="hr-HR" sz="1900" dirty="0"/>
              <a:t> su se obvezali da će ga odgojiti. Životinje su ga zvale ljudsko mladunče, a on je bio zaista poseban. </a:t>
            </a:r>
            <a:r>
              <a:rPr lang="hr-HR" sz="1900" dirty="0" err="1"/>
              <a:t>Baloo</a:t>
            </a:r>
            <a:r>
              <a:rPr lang="hr-HR" sz="1900" dirty="0"/>
              <a:t> i </a:t>
            </a:r>
            <a:r>
              <a:rPr lang="hr-HR" sz="1900" dirty="0" err="1"/>
              <a:t>Bagheera</a:t>
            </a:r>
            <a:r>
              <a:rPr lang="hr-HR" sz="1900" dirty="0"/>
              <a:t> su ga jako voljeli. </a:t>
            </a:r>
            <a:r>
              <a:rPr lang="hr-HR" sz="1900" dirty="0" err="1"/>
              <a:t>Baloo</a:t>
            </a:r>
            <a:r>
              <a:rPr lang="hr-HR" sz="1900" dirty="0"/>
              <a:t> ga je smatrao najboljim, najpametnijim i najhrabrijim, a </a:t>
            </a:r>
            <a:r>
              <a:rPr lang="hr-HR" sz="1900" dirty="0" err="1"/>
              <a:t>Bagheera</a:t>
            </a:r>
            <a:r>
              <a:rPr lang="hr-HR" sz="1900" dirty="0"/>
              <a:t> ga je samo htio razmaziti.</a:t>
            </a:r>
          </a:p>
          <a:p>
            <a:r>
              <a:rPr lang="hr-HR" sz="1900" i="1" dirty="0"/>
              <a:t>“…Još nikada nije bilo tako divnog čovjekova mladunčeta – reče </a:t>
            </a:r>
            <a:r>
              <a:rPr lang="hr-HR" sz="1900" i="1" dirty="0" err="1"/>
              <a:t>Baloo</a:t>
            </a:r>
            <a:r>
              <a:rPr lang="hr-HR" sz="1900" i="1" dirty="0"/>
              <a:t>. – To je najbolje i najpametnije i najhrabrije od sve ljudske mladunčadi; moj učenik,…”</a:t>
            </a:r>
            <a:endParaRPr lang="hr-HR" sz="1900" dirty="0"/>
          </a:p>
          <a:p>
            <a:r>
              <a:rPr lang="hr-HR" sz="1900" dirty="0"/>
              <a:t>Bio je dobrodušan, hrabar i pomalo naivan. Vjerovao je da će jednoga dana voditi svoj narod, a pošto je povjerovao majmunima upao je u njihovu stupicu. Kada su ga </a:t>
            </a:r>
            <a:r>
              <a:rPr lang="hr-HR" sz="1900" dirty="0" err="1"/>
              <a:t>Kaa</a:t>
            </a:r>
            <a:r>
              <a:rPr lang="hr-HR" sz="1900" dirty="0"/>
              <a:t>, </a:t>
            </a:r>
            <a:r>
              <a:rPr lang="hr-HR" sz="1900" dirty="0" err="1"/>
              <a:t>Baloo</a:t>
            </a:r>
            <a:r>
              <a:rPr lang="hr-HR" sz="1900" dirty="0"/>
              <a:t> i </a:t>
            </a:r>
            <a:r>
              <a:rPr lang="hr-HR" sz="1900" dirty="0" err="1"/>
              <a:t>Bagheera</a:t>
            </a:r>
            <a:r>
              <a:rPr lang="hr-HR" sz="1900" dirty="0"/>
              <a:t> spasili, priznao je svoju grešku.</a:t>
            </a:r>
          </a:p>
          <a:p>
            <a:r>
              <a:rPr lang="hr-HR" sz="1900" dirty="0"/>
              <a:t>Kada su ga prognali iz džungle, odlučio je otići živjeti među ljude, ali ni tamo ga nisu prihvatili iako se trudio naučiti sve ljudske običaje. Na kraju je ispunio obećanje, ubio je </a:t>
            </a:r>
            <a:r>
              <a:rPr lang="hr-HR" sz="1900" dirty="0" err="1"/>
              <a:t>Shere</a:t>
            </a:r>
            <a:r>
              <a:rPr lang="hr-HR" sz="1900" dirty="0"/>
              <a:t> </a:t>
            </a:r>
            <a:r>
              <a:rPr lang="hr-HR" sz="1900" dirty="0" err="1"/>
              <a:t>Khana</a:t>
            </a:r>
            <a:r>
              <a:rPr lang="hr-HR" sz="1900" dirty="0"/>
              <a:t> i njegovu kožu donio na Skupštinu. Tada su svi vukovi željeli da </a:t>
            </a:r>
            <a:r>
              <a:rPr lang="hr-HR" sz="1900" dirty="0" err="1"/>
              <a:t>Mowgli</a:t>
            </a:r>
            <a:r>
              <a:rPr lang="hr-HR" sz="1900" dirty="0"/>
              <a:t> uz </a:t>
            </a:r>
            <a:r>
              <a:rPr lang="hr-HR" sz="1900" dirty="0" err="1"/>
              <a:t>Akelu</a:t>
            </a:r>
            <a:r>
              <a:rPr lang="hr-HR" sz="1900" dirty="0"/>
              <a:t> ponovo vodi čopor, ali </a:t>
            </a:r>
            <a:r>
              <a:rPr lang="hr-HR" sz="1900" dirty="0" err="1"/>
              <a:t>Mowgli</a:t>
            </a:r>
            <a:r>
              <a:rPr lang="hr-HR" sz="1900" dirty="0"/>
              <a:t> to nije htio. Sada je odlučio živjeti sam, bez ljudi i bez vukova. Lovio je samo uz četiri vuka, vukove uz koje je odrastao kod majke Vučice i oca Vuka. Kasnije se oženio.</a:t>
            </a:r>
          </a:p>
          <a:p>
            <a:endParaRPr lang="hr-HR" dirty="0"/>
          </a:p>
        </p:txBody>
      </p:sp>
    </p:spTree>
    <p:extLst>
      <p:ext uri="{BB962C8B-B14F-4D97-AF65-F5344CB8AC3E}">
        <p14:creationId xmlns:p14="http://schemas.microsoft.com/office/powerpoint/2010/main" val="3632582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255494"/>
            <a:ext cx="8596668" cy="658906"/>
          </a:xfrm>
        </p:spPr>
        <p:txBody>
          <a:bodyPr>
            <a:normAutofit/>
          </a:bodyPr>
          <a:lstStyle/>
          <a:p>
            <a:r>
              <a:rPr lang="hr-HR" b="1" dirty="0" err="1"/>
              <a:t>Shere</a:t>
            </a:r>
            <a:r>
              <a:rPr lang="hr-HR" b="1" dirty="0"/>
              <a:t> </a:t>
            </a:r>
            <a:r>
              <a:rPr lang="hr-HR" b="1" dirty="0" err="1"/>
              <a:t>Khan</a:t>
            </a:r>
            <a:r>
              <a:rPr lang="hr-HR" dirty="0"/>
              <a:t> </a:t>
            </a:r>
          </a:p>
        </p:txBody>
      </p:sp>
      <p:sp>
        <p:nvSpPr>
          <p:cNvPr id="3" name="Rezervirano mjesto sadržaja 2"/>
          <p:cNvSpPr>
            <a:spLocks noGrp="1"/>
          </p:cNvSpPr>
          <p:nvPr>
            <p:ph idx="1"/>
          </p:nvPr>
        </p:nvSpPr>
        <p:spPr>
          <a:xfrm>
            <a:off x="677334" y="914401"/>
            <a:ext cx="8596668" cy="5126962"/>
          </a:xfrm>
        </p:spPr>
        <p:txBody>
          <a:bodyPr>
            <a:normAutofit/>
          </a:bodyPr>
          <a:lstStyle/>
          <a:p>
            <a:r>
              <a:rPr lang="hr-HR" sz="2400" dirty="0"/>
              <a:t>opasni tigar koji nije lovio po zakonima džungle. Bio je jako glasan i svojim glasom je svima ostalima htio utjerati strah u kosti. Bio je hrom na jednu nogu pa je lovio ono što mu je bilo lakše uloviti, a to su često bila goveda. Ljudi su zbog toga bili posebno ljuti na njega. Bez objave je promijenio lovište i stigao na područje gdje se našao i maleni </a:t>
            </a:r>
            <a:r>
              <a:rPr lang="hr-HR" sz="2400" dirty="0" err="1"/>
              <a:t>Mowgli</a:t>
            </a:r>
            <a:r>
              <a:rPr lang="hr-HR" sz="2400" dirty="0"/>
              <a:t>. Više od ičega htio ga je uloviti, no cijeli život </a:t>
            </a:r>
            <a:r>
              <a:rPr lang="hr-HR" sz="2400" dirty="0" err="1"/>
              <a:t>Mowgli</a:t>
            </a:r>
            <a:r>
              <a:rPr lang="hr-HR" sz="2400" dirty="0"/>
              <a:t> je imao zaštitu čopora. Na kraju je od </a:t>
            </a:r>
            <a:r>
              <a:rPr lang="hr-HR" sz="2400" dirty="0" err="1"/>
              <a:t>Mogwlija</a:t>
            </a:r>
            <a:r>
              <a:rPr lang="hr-HR" sz="2400" dirty="0"/>
              <a:t> i ostalih životinja nastradao, a </a:t>
            </a:r>
            <a:r>
              <a:rPr lang="hr-HR" sz="2400" dirty="0" err="1"/>
              <a:t>Mowgli</a:t>
            </a:r>
            <a:r>
              <a:rPr lang="hr-HR" sz="2400" dirty="0"/>
              <a:t> je priložio njegovu oderanu kožu na Skupštini.</a:t>
            </a:r>
          </a:p>
        </p:txBody>
      </p:sp>
    </p:spTree>
    <p:extLst>
      <p:ext uri="{BB962C8B-B14F-4D97-AF65-F5344CB8AC3E}">
        <p14:creationId xmlns:p14="http://schemas.microsoft.com/office/powerpoint/2010/main" val="2080711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842682"/>
          </a:xfrm>
        </p:spPr>
        <p:txBody>
          <a:bodyPr/>
          <a:lstStyle/>
          <a:p>
            <a:r>
              <a:rPr lang="hr-HR" b="1" dirty="0" err="1"/>
              <a:t>Baloo</a:t>
            </a:r>
            <a:endParaRPr lang="hr-HR" dirty="0"/>
          </a:p>
        </p:txBody>
      </p:sp>
      <p:sp>
        <p:nvSpPr>
          <p:cNvPr id="3" name="Rezervirano mjesto sadržaja 2"/>
          <p:cNvSpPr>
            <a:spLocks noGrp="1"/>
          </p:cNvSpPr>
          <p:nvPr>
            <p:ph idx="1"/>
          </p:nvPr>
        </p:nvSpPr>
        <p:spPr>
          <a:xfrm>
            <a:off x="677334" y="1653989"/>
            <a:ext cx="8596668" cy="4736997"/>
          </a:xfrm>
        </p:spPr>
        <p:txBody>
          <a:bodyPr/>
          <a:lstStyle/>
          <a:p>
            <a:r>
              <a:rPr lang="hr-HR" sz="2400" dirty="0"/>
              <a:t>mrki medvjed koji je jako volio </a:t>
            </a:r>
            <a:r>
              <a:rPr lang="hr-HR" sz="2400" dirty="0" err="1"/>
              <a:t>Mowglija</a:t>
            </a:r>
            <a:r>
              <a:rPr lang="hr-HR" sz="2400" dirty="0"/>
              <a:t>. On je dao svoj glas da </a:t>
            </a:r>
            <a:r>
              <a:rPr lang="hr-HR" sz="2400" dirty="0" err="1"/>
              <a:t>Mowgli</a:t>
            </a:r>
            <a:r>
              <a:rPr lang="hr-HR" sz="2400" dirty="0"/>
              <a:t> ostane u čoporu i bio je njegov učitelj. Sve što je </a:t>
            </a:r>
            <a:r>
              <a:rPr lang="hr-HR" sz="2400" dirty="0" err="1"/>
              <a:t>Mowgli</a:t>
            </a:r>
            <a:r>
              <a:rPr lang="hr-HR" sz="2400" dirty="0"/>
              <a:t> naučio o zakonu džungle naučio je upravo od </a:t>
            </a:r>
            <a:r>
              <a:rPr lang="hr-HR" sz="2400" dirty="0" err="1"/>
              <a:t>Balooa</a:t>
            </a:r>
            <a:r>
              <a:rPr lang="hr-HR" sz="2400" dirty="0"/>
              <a:t>. Kada su </a:t>
            </a:r>
            <a:r>
              <a:rPr lang="hr-HR" sz="2400" dirty="0" err="1"/>
              <a:t>Mowglija</a:t>
            </a:r>
            <a:r>
              <a:rPr lang="hr-HR" sz="2400" dirty="0"/>
              <a:t> oteli majmuni, učinio je sve kako bi ga spasio.</a:t>
            </a:r>
          </a:p>
          <a:p>
            <a:r>
              <a:rPr lang="hr-HR" sz="2400" i="1" dirty="0"/>
              <a:t>“U tom se trenutku </a:t>
            </a:r>
            <a:r>
              <a:rPr lang="hr-HR" sz="2400" i="1" dirty="0" err="1"/>
              <a:t>Baloo</a:t>
            </a:r>
            <a:r>
              <a:rPr lang="hr-HR" sz="2400" i="1" dirty="0"/>
              <a:t> uspravi na zadnje šape i zamumlja – </a:t>
            </a:r>
            <a:r>
              <a:rPr lang="hr-HR" sz="2400" i="1" dirty="0" err="1"/>
              <a:t>Baloo</a:t>
            </a:r>
            <a:r>
              <a:rPr lang="hr-HR" sz="2400" i="1" dirty="0"/>
              <a:t>, sanjivi mrki medvjed, koji je učio mlade vukove zakonima džungle, jedini tuđinac u savjetu vukova, stari </a:t>
            </a:r>
            <a:r>
              <a:rPr lang="hr-HR" sz="2400" i="1" dirty="0" err="1"/>
              <a:t>Baloo</a:t>
            </a:r>
            <a:r>
              <a:rPr lang="hr-HR" sz="2400" i="1" dirty="0"/>
              <a:t> koji se može kretati kako ga je volja, jer jede samo orahe, korijenje i med.”</a:t>
            </a:r>
            <a:endParaRPr lang="hr-HR" sz="2400" dirty="0"/>
          </a:p>
          <a:p>
            <a:endParaRPr lang="hr-HR" dirty="0"/>
          </a:p>
        </p:txBody>
      </p:sp>
    </p:spTree>
    <p:extLst>
      <p:ext uri="{BB962C8B-B14F-4D97-AF65-F5344CB8AC3E}">
        <p14:creationId xmlns:p14="http://schemas.microsoft.com/office/powerpoint/2010/main" val="427492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762000"/>
          </a:xfrm>
        </p:spPr>
        <p:txBody>
          <a:bodyPr/>
          <a:lstStyle/>
          <a:p>
            <a:r>
              <a:rPr lang="hr-HR" b="1" dirty="0" err="1"/>
              <a:t>Bagheera</a:t>
            </a:r>
            <a:r>
              <a:rPr lang="hr-HR" dirty="0"/>
              <a:t> </a:t>
            </a:r>
          </a:p>
        </p:txBody>
      </p:sp>
      <p:sp>
        <p:nvSpPr>
          <p:cNvPr id="3" name="Rezervirano mjesto sadržaja 2"/>
          <p:cNvSpPr>
            <a:spLocks noGrp="1"/>
          </p:cNvSpPr>
          <p:nvPr>
            <p:ph idx="1"/>
          </p:nvPr>
        </p:nvSpPr>
        <p:spPr>
          <a:xfrm>
            <a:off x="677334" y="1653989"/>
            <a:ext cx="8596668" cy="5082988"/>
          </a:xfrm>
        </p:spPr>
        <p:txBody>
          <a:bodyPr>
            <a:normAutofit/>
          </a:bodyPr>
          <a:lstStyle/>
          <a:p>
            <a:r>
              <a:rPr lang="hr-HR" sz="2000" dirty="0"/>
              <a:t>crna pantera. Uz </a:t>
            </a:r>
            <a:r>
              <a:rPr lang="hr-HR" sz="2000" dirty="0" err="1"/>
              <a:t>Balooa</a:t>
            </a:r>
            <a:r>
              <a:rPr lang="hr-HR" sz="2000" dirty="0"/>
              <a:t> i ona je dala svoj glas da </a:t>
            </a:r>
            <a:r>
              <a:rPr lang="hr-HR" sz="2000" dirty="0" err="1"/>
              <a:t>Mowgli</a:t>
            </a:r>
            <a:r>
              <a:rPr lang="hr-HR" sz="2000" dirty="0"/>
              <a:t> ostane u čoporu vukova.  Voljela je </a:t>
            </a:r>
            <a:r>
              <a:rPr lang="hr-HR" sz="2000" dirty="0" err="1"/>
              <a:t>Mowglija</a:t>
            </a:r>
            <a:r>
              <a:rPr lang="hr-HR" sz="2000" dirty="0"/>
              <a:t> više od svega i često su se zajedno družili. No, kada je </a:t>
            </a:r>
            <a:r>
              <a:rPr lang="hr-HR" sz="2000" dirty="0" err="1"/>
              <a:t>Mowgli</a:t>
            </a:r>
            <a:r>
              <a:rPr lang="hr-HR" sz="2000" dirty="0"/>
              <a:t> pogriješio i bio otet od majmuna, ona ga je morala par puta udariti što je bilo za njegovo dobro.</a:t>
            </a:r>
          </a:p>
          <a:p>
            <a:r>
              <a:rPr lang="hr-HR" sz="2000" i="1" dirty="0"/>
              <a:t>“Sav kao tinta crn, ali s </a:t>
            </a:r>
            <a:r>
              <a:rPr lang="hr-HR" sz="2000" i="1" dirty="0" err="1"/>
              <a:t>panterskom</a:t>
            </a:r>
            <a:r>
              <a:rPr lang="hr-HR" sz="2000" i="1" dirty="0"/>
              <a:t> šarom, koja bi u svjetlosti pokatkad zasijala kao šara u svili, što se prelijeva. Svi su poznavali </a:t>
            </a:r>
            <a:r>
              <a:rPr lang="hr-HR" sz="2000" i="1" dirty="0" err="1"/>
              <a:t>Bagheeru</a:t>
            </a:r>
            <a:r>
              <a:rPr lang="hr-HR" sz="2000" i="1" dirty="0"/>
              <a:t> i nitko se nije rado sretao s njim, jer je bio lukav kao </a:t>
            </a:r>
            <a:r>
              <a:rPr lang="hr-HR" sz="2000" i="1" dirty="0" err="1"/>
              <a:t>Tabaqui</a:t>
            </a:r>
            <a:r>
              <a:rPr lang="hr-HR" sz="2000" i="1" dirty="0"/>
              <a:t>, jak kao divlji bivol i bezobrazan kao ranjeni slon. Ali mu je glas bio blag poput divljeg meda što kaplje s drveta , a krzno mekše od paperja”</a:t>
            </a:r>
            <a:endParaRPr lang="hr-HR" sz="2000" dirty="0"/>
          </a:p>
          <a:p>
            <a:r>
              <a:rPr lang="hr-HR" sz="2000" dirty="0"/>
              <a:t>Jednom prilikom ispričao je </a:t>
            </a:r>
            <a:r>
              <a:rPr lang="hr-HR" sz="2000" dirty="0" err="1"/>
              <a:t>Mowgliju</a:t>
            </a:r>
            <a:r>
              <a:rPr lang="hr-HR" sz="2000" dirty="0"/>
              <a:t> svoju sudbinu. Rodio se u kraljevskoj palači među ljudima. Majka mu je umrla, a on je pobjegao u džunglu. Znao je običaje ljudi pa je i to bio jedan od razloga zašto su ga se životinje bojale.</a:t>
            </a:r>
          </a:p>
        </p:txBody>
      </p:sp>
    </p:spTree>
    <p:extLst>
      <p:ext uri="{BB962C8B-B14F-4D97-AF65-F5344CB8AC3E}">
        <p14:creationId xmlns:p14="http://schemas.microsoft.com/office/powerpoint/2010/main" val="3428592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977153"/>
          </a:xfrm>
        </p:spPr>
        <p:txBody>
          <a:bodyPr/>
          <a:lstStyle/>
          <a:p>
            <a:r>
              <a:rPr lang="hr-HR" b="1" dirty="0" err="1"/>
              <a:t>Akela</a:t>
            </a:r>
            <a:r>
              <a:rPr lang="hr-HR" dirty="0"/>
              <a:t> </a:t>
            </a:r>
          </a:p>
        </p:txBody>
      </p:sp>
      <p:sp>
        <p:nvSpPr>
          <p:cNvPr id="3" name="Rezervirano mjesto sadržaja 2"/>
          <p:cNvSpPr>
            <a:spLocks noGrp="1"/>
          </p:cNvSpPr>
          <p:nvPr>
            <p:ph idx="1"/>
          </p:nvPr>
        </p:nvSpPr>
        <p:spPr>
          <a:xfrm>
            <a:off x="677334" y="2160590"/>
            <a:ext cx="8596668" cy="2397964"/>
          </a:xfrm>
        </p:spPr>
        <p:txBody>
          <a:bodyPr>
            <a:normAutofit/>
          </a:bodyPr>
          <a:lstStyle/>
          <a:p>
            <a:r>
              <a:rPr lang="hr-HR" sz="2000" dirty="0"/>
              <a:t>veliki sivi, stari, osamljeni vuk, vođa čopora. Bio je snažan, hrabar i lukav. Pomogao je </a:t>
            </a:r>
            <a:r>
              <a:rPr lang="hr-HR" sz="2000" dirty="0" err="1"/>
              <a:t>Mowgliju</a:t>
            </a:r>
            <a:r>
              <a:rPr lang="hr-HR" sz="2000" dirty="0"/>
              <a:t> da ga prihvati čopor što je </a:t>
            </a:r>
            <a:r>
              <a:rPr lang="hr-HR" sz="2000" dirty="0" err="1"/>
              <a:t>Mowgli</a:t>
            </a:r>
            <a:r>
              <a:rPr lang="hr-HR" sz="2000" dirty="0"/>
              <a:t> zapamtio i bio mu je zahvalan. Pomogao je </a:t>
            </a:r>
            <a:r>
              <a:rPr lang="hr-HR" sz="2000" dirty="0" err="1"/>
              <a:t>Mowgliju</a:t>
            </a:r>
            <a:r>
              <a:rPr lang="hr-HR" sz="2000" dirty="0"/>
              <a:t> da zaustavi </a:t>
            </a:r>
            <a:r>
              <a:rPr lang="hr-HR" sz="2000" dirty="0" err="1"/>
              <a:t>Shere</a:t>
            </a:r>
            <a:r>
              <a:rPr lang="hr-HR" sz="2000" dirty="0"/>
              <a:t> </a:t>
            </a:r>
            <a:r>
              <a:rPr lang="hr-HR" sz="2000" dirty="0" err="1"/>
              <a:t>Khana</a:t>
            </a:r>
            <a:r>
              <a:rPr lang="hr-HR" sz="2000" dirty="0"/>
              <a:t>.</a:t>
            </a:r>
          </a:p>
        </p:txBody>
      </p:sp>
    </p:spTree>
    <p:extLst>
      <p:ext uri="{BB962C8B-B14F-4D97-AF65-F5344CB8AC3E}">
        <p14:creationId xmlns:p14="http://schemas.microsoft.com/office/powerpoint/2010/main" val="745000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121921"/>
            <a:ext cx="8596668" cy="487680"/>
          </a:xfrm>
        </p:spPr>
        <p:txBody>
          <a:bodyPr>
            <a:normAutofit fontScale="90000"/>
          </a:bodyPr>
          <a:lstStyle/>
          <a:p>
            <a:r>
              <a:rPr lang="hr-HR" dirty="0"/>
              <a:t>Kratak sadržaj:</a:t>
            </a:r>
          </a:p>
        </p:txBody>
      </p:sp>
      <p:sp>
        <p:nvSpPr>
          <p:cNvPr id="3" name="Rezervirano mjesto sadržaja 2"/>
          <p:cNvSpPr>
            <a:spLocks noGrp="1"/>
          </p:cNvSpPr>
          <p:nvPr>
            <p:ph idx="1"/>
          </p:nvPr>
        </p:nvSpPr>
        <p:spPr>
          <a:xfrm>
            <a:off x="226423" y="609601"/>
            <a:ext cx="11399519" cy="6061164"/>
          </a:xfrm>
        </p:spPr>
        <p:txBody>
          <a:bodyPr>
            <a:noAutofit/>
          </a:bodyPr>
          <a:lstStyle/>
          <a:p>
            <a:r>
              <a:rPr lang="hr-HR" sz="1500" dirty="0"/>
              <a:t>Ostavljen i izgubljen u džungli, </a:t>
            </a:r>
            <a:r>
              <a:rPr lang="hr-HR" sz="1500" dirty="0" err="1"/>
              <a:t>Mowgli</a:t>
            </a:r>
            <a:r>
              <a:rPr lang="hr-HR" sz="1500" dirty="0"/>
              <a:t> je naišao na jednu vučju obitelj, kojoj je prišao bez trunke straha. Oni su bili vukovi. Majci vučici sviđala se njegova hrabrost te su ga usvojili, a ona mu je dala ime </a:t>
            </a:r>
            <a:r>
              <a:rPr lang="hr-HR" sz="1500" dirty="0" err="1"/>
              <a:t>Mowgli</a:t>
            </a:r>
            <a:r>
              <a:rPr lang="hr-HR" sz="1500" dirty="0"/>
              <a:t>.</a:t>
            </a:r>
          </a:p>
          <a:p>
            <a:r>
              <a:rPr lang="hr-HR" sz="1500" dirty="0"/>
              <a:t>Dječaka je primijetio i tigar </a:t>
            </a:r>
            <a:r>
              <a:rPr lang="hr-HR" sz="1500" dirty="0" err="1"/>
              <a:t>Shere</a:t>
            </a:r>
            <a:r>
              <a:rPr lang="hr-HR" sz="1500" dirty="0"/>
              <a:t> </a:t>
            </a:r>
            <a:r>
              <a:rPr lang="hr-HR" sz="1500" dirty="0" err="1"/>
              <a:t>Khan</a:t>
            </a:r>
            <a:r>
              <a:rPr lang="hr-HR" sz="1500" dirty="0"/>
              <a:t>, koji je volio jesti ljudsko meso i tražio ga sebi za obrok.</a:t>
            </a:r>
            <a:br>
              <a:rPr lang="hr-HR" sz="1500" dirty="0"/>
            </a:br>
            <a:endParaRPr lang="hr-HR" sz="1500" dirty="0"/>
          </a:p>
          <a:p>
            <a:r>
              <a:rPr lang="hr-HR" sz="1500" dirty="0"/>
              <a:t>O dječakovoj sudbini se moralo odlučiti na Saboru kod Skupštinske Stijene, </a:t>
            </a:r>
            <a:r>
              <a:rPr lang="hr-HR" sz="1500" dirty="0" err="1"/>
              <a:t>gde</a:t>
            </a:r>
            <a:r>
              <a:rPr lang="hr-HR" sz="1500" dirty="0"/>
              <a:t> su sve životinje zajednički donosile odluke o životu u džungli. Tamo je </a:t>
            </a:r>
            <a:r>
              <a:rPr lang="hr-HR" sz="1500" dirty="0" err="1"/>
              <a:t>Shere</a:t>
            </a:r>
            <a:r>
              <a:rPr lang="hr-HR" sz="1500" dirty="0"/>
              <a:t> </a:t>
            </a:r>
            <a:r>
              <a:rPr lang="hr-HR" sz="1500" dirty="0" err="1"/>
              <a:t>Khan</a:t>
            </a:r>
            <a:r>
              <a:rPr lang="hr-HR" sz="1500" dirty="0"/>
              <a:t> govorio da ljudskom biću nije mjesto u džungli i htio da mu ga prepuste, ali su medvjed </a:t>
            </a:r>
            <a:r>
              <a:rPr lang="hr-HR" sz="1500" dirty="0" err="1"/>
              <a:t>Baloo</a:t>
            </a:r>
            <a:r>
              <a:rPr lang="hr-HR" sz="1500" dirty="0"/>
              <a:t> i </a:t>
            </a:r>
            <a:r>
              <a:rPr lang="hr-HR" sz="1500" dirty="0" err="1"/>
              <a:t>panter</a:t>
            </a:r>
            <a:r>
              <a:rPr lang="hr-HR" sz="1500" dirty="0"/>
              <a:t> </a:t>
            </a:r>
            <a:r>
              <a:rPr lang="hr-HR" sz="1500" dirty="0" err="1"/>
              <a:t>Bagheera</a:t>
            </a:r>
            <a:r>
              <a:rPr lang="hr-HR" sz="1500" dirty="0"/>
              <a:t>, obećali da će oni paziti na dječaka i naučiti ga Zakonu džungle kako se ne bi loše ponašao.</a:t>
            </a:r>
            <a:br>
              <a:rPr lang="hr-HR" sz="1500" dirty="0"/>
            </a:br>
            <a:endParaRPr lang="hr-HR" sz="1500" dirty="0"/>
          </a:p>
          <a:p>
            <a:r>
              <a:rPr lang="hr-HR" sz="1500" dirty="0"/>
              <a:t>Vođa vukova, koji se zvao </a:t>
            </a:r>
            <a:r>
              <a:rPr lang="hr-HR" sz="1500" dirty="0" err="1"/>
              <a:t>Akela</a:t>
            </a:r>
            <a:r>
              <a:rPr lang="hr-HR" sz="1500" dirty="0"/>
              <a:t>, prihvatio je ostanak </a:t>
            </a:r>
            <a:r>
              <a:rPr lang="hr-HR" sz="1500" dirty="0" err="1"/>
              <a:t>Mowglija</a:t>
            </a:r>
            <a:r>
              <a:rPr lang="hr-HR" sz="1500" dirty="0"/>
              <a:t> kao dobar znak za budućnost čopora te je tako dječak ostao s vukovima.</a:t>
            </a:r>
            <a:br>
              <a:rPr lang="hr-HR" sz="1500" dirty="0"/>
            </a:br>
            <a:endParaRPr lang="hr-HR" sz="1500" dirty="0"/>
          </a:p>
          <a:p>
            <a:r>
              <a:rPr lang="hr-HR" sz="1500" dirty="0"/>
              <a:t>Sljedećih desetak godina </a:t>
            </a:r>
            <a:r>
              <a:rPr lang="hr-HR" sz="1500" dirty="0" err="1"/>
              <a:t>Baloo</a:t>
            </a:r>
            <a:r>
              <a:rPr lang="hr-HR" sz="1500" dirty="0"/>
              <a:t> i </a:t>
            </a:r>
            <a:r>
              <a:rPr lang="hr-HR" sz="1500" dirty="0" err="1"/>
              <a:t>Bagheera</a:t>
            </a:r>
            <a:r>
              <a:rPr lang="hr-HR" sz="1500" dirty="0"/>
              <a:t> su učili </a:t>
            </a:r>
            <a:r>
              <a:rPr lang="hr-HR" sz="1500" dirty="0" err="1"/>
              <a:t>Mowglija</a:t>
            </a:r>
            <a:r>
              <a:rPr lang="hr-HR" sz="1500" dirty="0"/>
              <a:t> o svemu u džungli, dok je </a:t>
            </a:r>
            <a:r>
              <a:rPr lang="hr-HR" sz="1500" dirty="0" err="1"/>
              <a:t>Shere</a:t>
            </a:r>
            <a:r>
              <a:rPr lang="hr-HR" sz="1500" dirty="0"/>
              <a:t> </a:t>
            </a:r>
            <a:r>
              <a:rPr lang="hr-HR" sz="1500" dirty="0" err="1"/>
              <a:t>Khan</a:t>
            </a:r>
            <a:r>
              <a:rPr lang="hr-HR" sz="1500" dirty="0"/>
              <a:t> tražio dobru priliku da ga ubije.</a:t>
            </a:r>
            <a:br>
              <a:rPr lang="hr-HR" sz="1500" dirty="0"/>
            </a:br>
            <a:r>
              <a:rPr lang="hr-HR" sz="1500" dirty="0"/>
              <a:t>Majka vučica je jednom rekla </a:t>
            </a:r>
            <a:r>
              <a:rPr lang="hr-HR" sz="1500" dirty="0" err="1"/>
              <a:t>Mowgliju</a:t>
            </a:r>
            <a:r>
              <a:rPr lang="hr-HR" sz="1500" dirty="0"/>
              <a:t> da će on morati ubiti </a:t>
            </a:r>
            <a:r>
              <a:rPr lang="hr-HR" sz="1500" dirty="0" err="1"/>
              <a:t>Shere</a:t>
            </a:r>
            <a:r>
              <a:rPr lang="hr-HR" sz="1500" dirty="0"/>
              <a:t> </a:t>
            </a:r>
            <a:r>
              <a:rPr lang="hr-HR" sz="1500" dirty="0" err="1"/>
              <a:t>Khana</a:t>
            </a:r>
            <a:r>
              <a:rPr lang="hr-HR" sz="1500" dirty="0"/>
              <a:t>, ali je on ubrzo to zaboravio jer se nije bojao tog tigra zbog zaštite svojih prijatelja i vukova iz čopora.</a:t>
            </a:r>
            <a:br>
              <a:rPr lang="hr-HR" sz="1500" dirty="0"/>
            </a:br>
            <a:endParaRPr lang="hr-HR" sz="1500" dirty="0"/>
          </a:p>
          <a:p>
            <a:r>
              <a:rPr lang="hr-HR" sz="1500" dirty="0"/>
              <a:t>Kada je </a:t>
            </a:r>
            <a:r>
              <a:rPr lang="hr-HR" sz="1500" dirty="0" err="1"/>
              <a:t>Mowgli</a:t>
            </a:r>
            <a:r>
              <a:rPr lang="hr-HR" sz="1500" dirty="0"/>
              <a:t> izrastao u snažnog dječaka, vođa vukova </a:t>
            </a:r>
            <a:r>
              <a:rPr lang="hr-HR" sz="1500" dirty="0" err="1"/>
              <a:t>Akela</a:t>
            </a:r>
            <a:r>
              <a:rPr lang="hr-HR" sz="1500" dirty="0"/>
              <a:t> je već bio ostario, tako da su na Skupštini kod Stijene mladi vukovi, na nagovor </a:t>
            </a:r>
            <a:r>
              <a:rPr lang="hr-HR" sz="1500" dirty="0" err="1"/>
              <a:t>Šhere</a:t>
            </a:r>
            <a:r>
              <a:rPr lang="hr-HR" sz="1500" dirty="0"/>
              <a:t> </a:t>
            </a:r>
            <a:r>
              <a:rPr lang="hr-HR" sz="1500" dirty="0" err="1"/>
              <a:t>Khana</a:t>
            </a:r>
            <a:r>
              <a:rPr lang="hr-HR" sz="1500" dirty="0"/>
              <a:t>, tražili da se on ubije, a dječak preda tigru.</a:t>
            </a:r>
            <a:br>
              <a:rPr lang="hr-HR" sz="1500" dirty="0"/>
            </a:br>
            <a:endParaRPr lang="hr-HR" sz="1500" dirty="0"/>
          </a:p>
          <a:p>
            <a:r>
              <a:rPr lang="hr-HR" sz="1500" dirty="0"/>
              <a:t>Mogli se od njih spasio zahvaljujući vatri koju je bacio prema njima, poslije čega su se razbježali.</a:t>
            </a:r>
            <a:br>
              <a:rPr lang="hr-HR" sz="1500" dirty="0"/>
            </a:br>
            <a:r>
              <a:rPr lang="hr-HR" sz="1500" dirty="0"/>
              <a:t>Zatim je, razočaran i uplakan, odlučio napustiti džunglu. Najprije se oprostio sa svojom vučjom obitelji obećavajući im da će se jednog dana vratiti s kožom ubijenog </a:t>
            </a:r>
            <a:r>
              <a:rPr lang="hr-HR" sz="1500" dirty="0" err="1"/>
              <a:t>Šhere</a:t>
            </a:r>
            <a:r>
              <a:rPr lang="hr-HR" sz="1500" dirty="0"/>
              <a:t> </a:t>
            </a:r>
            <a:r>
              <a:rPr lang="hr-HR" sz="1500" dirty="0" err="1"/>
              <a:t>Khana</a:t>
            </a:r>
            <a:r>
              <a:rPr lang="hr-HR" sz="1500" dirty="0"/>
              <a:t>, a potom se uputio prema selu kako bi život nastavio s </a:t>
            </a:r>
            <a:r>
              <a:rPr lang="hr-HR" sz="1600" dirty="0"/>
              <a:t>ljudima.</a:t>
            </a:r>
          </a:p>
        </p:txBody>
      </p:sp>
    </p:spTree>
    <p:extLst>
      <p:ext uri="{BB962C8B-B14F-4D97-AF65-F5344CB8AC3E}">
        <p14:creationId xmlns:p14="http://schemas.microsoft.com/office/powerpoint/2010/main" val="3398597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7334" y="609600"/>
            <a:ext cx="8596668" cy="829235"/>
          </a:xfrm>
        </p:spPr>
        <p:txBody>
          <a:bodyPr>
            <a:normAutofit fontScale="90000"/>
          </a:bodyPr>
          <a:lstStyle/>
          <a:p>
            <a:r>
              <a:rPr lang="hr-HR" b="1" dirty="0"/>
              <a:t>Bilješka o piscu</a:t>
            </a:r>
            <a:br>
              <a:rPr lang="hr-HR" b="1" dirty="0"/>
            </a:br>
            <a:endParaRPr lang="hr-HR" dirty="0"/>
          </a:p>
        </p:txBody>
      </p:sp>
      <p:sp>
        <p:nvSpPr>
          <p:cNvPr id="3" name="Rezervirano mjesto sadržaja 2"/>
          <p:cNvSpPr>
            <a:spLocks noGrp="1"/>
          </p:cNvSpPr>
          <p:nvPr>
            <p:ph idx="1"/>
          </p:nvPr>
        </p:nvSpPr>
        <p:spPr>
          <a:xfrm>
            <a:off x="374469" y="1637212"/>
            <a:ext cx="4824548" cy="4876800"/>
          </a:xfrm>
        </p:spPr>
        <p:txBody>
          <a:bodyPr>
            <a:normAutofit lnSpcReduction="10000"/>
          </a:bodyPr>
          <a:lstStyle/>
          <a:p>
            <a:r>
              <a:rPr lang="hr-HR" dirty="0" err="1"/>
              <a:t>Rudyard</a:t>
            </a:r>
            <a:r>
              <a:rPr lang="hr-HR" dirty="0"/>
              <a:t> Kipling engleski je književnik rođen 30. prosinca 1865. u </a:t>
            </a:r>
            <a:r>
              <a:rPr lang="hr-HR" dirty="0" err="1"/>
              <a:t>Bombaju</a:t>
            </a:r>
            <a:r>
              <a:rPr lang="hr-HR" dirty="0"/>
              <a:t>. Otac mu je radio kao profesor na umjetničkoj školi. Iako je svoje najranije djetinjstvo proveo u Indiji na školovanje odlazi u Englesku. Po završetku školovanja put ga je odnio natrag u Indiju gdje je provodio vrijeme radeći kao novinar.</a:t>
            </a:r>
          </a:p>
          <a:p>
            <a:r>
              <a:rPr lang="hr-HR" dirty="0"/>
              <a:t>Vodio je uzbudljiv život ispunjen putovanjima i napetim situacijama. Jedno je vrijeme čak kao ratni dopisnik sudjelovao u ratu protiv Bura. 1894. po prvi puta objavljuje svoje </a:t>
            </a:r>
            <a:r>
              <a:rPr lang="hr-HR" dirty="0" err="1"/>
              <a:t>najpopularije</a:t>
            </a:r>
            <a:r>
              <a:rPr lang="hr-HR" dirty="0"/>
              <a:t> djelo </a:t>
            </a:r>
            <a:r>
              <a:rPr lang="hr-HR" i="1" dirty="0"/>
              <a:t>Knjiga o džungli, </a:t>
            </a:r>
            <a:r>
              <a:rPr lang="hr-HR" dirty="0"/>
              <a:t>koje je naredne godine dobilo i svoj nastavak kao </a:t>
            </a:r>
            <a:r>
              <a:rPr lang="hr-HR" i="1" dirty="0"/>
              <a:t>Druga knjiga o džungli.</a:t>
            </a:r>
          </a:p>
          <a:p>
            <a:endParaRPr lang="hr-HR" sz="2000" dirty="0"/>
          </a:p>
        </p:txBody>
      </p:sp>
      <p:pic>
        <p:nvPicPr>
          <p:cNvPr id="2054" name="Picture 6" descr="Great Contemporaries: Rudyard Kipling, &quot;Unique and Irreplaceabl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272" y="1857738"/>
            <a:ext cx="3403281" cy="2331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94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b="1" dirty="0"/>
              <a:t>Slijede zadaci:</a:t>
            </a:r>
            <a:br>
              <a:rPr lang="hr-HR" b="1" dirty="0"/>
            </a:br>
            <a:endParaRPr lang="hr-HR" dirty="0"/>
          </a:p>
        </p:txBody>
      </p:sp>
      <p:sp>
        <p:nvSpPr>
          <p:cNvPr id="3" name="Rezervirano mjesto sadržaja 2"/>
          <p:cNvSpPr>
            <a:spLocks noGrp="1"/>
          </p:cNvSpPr>
          <p:nvPr>
            <p:ph idx="1"/>
          </p:nvPr>
        </p:nvSpPr>
        <p:spPr>
          <a:xfrm>
            <a:off x="677334" y="2160590"/>
            <a:ext cx="8596668" cy="3567858"/>
          </a:xfrm>
        </p:spPr>
        <p:txBody>
          <a:bodyPr/>
          <a:lstStyle/>
          <a:p>
            <a:pPr marL="0" indent="0">
              <a:buNone/>
            </a:pPr>
            <a:r>
              <a:rPr lang="hr-HR" sz="3600" b="1" dirty="0"/>
              <a:t>Obvezni zadaci za sve:</a:t>
            </a:r>
          </a:p>
          <a:p>
            <a:r>
              <a:rPr lang="hr-HR" sz="2400" dirty="0"/>
              <a:t>Ime i prezime autora i Naslov knjige</a:t>
            </a:r>
          </a:p>
          <a:p>
            <a:r>
              <a:rPr lang="hr-HR" sz="2400" dirty="0"/>
              <a:t>Vrsta književnog djela</a:t>
            </a:r>
          </a:p>
          <a:p>
            <a:r>
              <a:rPr lang="hr-HR" sz="2400" dirty="0"/>
              <a:t>Likovi (glavni i sporedni s navedenim osobinama)</a:t>
            </a:r>
          </a:p>
          <a:p>
            <a:r>
              <a:rPr lang="hr-HR" sz="2400" dirty="0"/>
              <a:t>Vrijeme (vremena) radnje</a:t>
            </a:r>
          </a:p>
          <a:p>
            <a:r>
              <a:rPr lang="hr-HR" sz="2400" dirty="0"/>
              <a:t>Mjesto (mjesta) radnje</a:t>
            </a:r>
          </a:p>
          <a:p>
            <a:endParaRPr lang="hr-HR" dirty="0"/>
          </a:p>
        </p:txBody>
      </p:sp>
    </p:spTree>
    <p:extLst>
      <p:ext uri="{BB962C8B-B14F-4D97-AF65-F5344CB8AC3E}">
        <p14:creationId xmlns:p14="http://schemas.microsoft.com/office/powerpoint/2010/main" val="135355737"/>
      </p:ext>
    </p:extLst>
  </p:cSld>
  <p:clrMapOvr>
    <a:masterClrMapping/>
  </p:clrMapOvr>
</p:sld>
</file>

<file path=ppt/theme/theme1.xml><?xml version="1.0" encoding="utf-8"?>
<a:theme xmlns:a="http://schemas.openxmlformats.org/drawingml/2006/main" name="Fas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102</TotalTime>
  <Words>1110</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Faseta</vt:lpstr>
      <vt:lpstr>Knjiga o džungli RUDYARD KIPLING</vt:lpstr>
      <vt:lpstr>Kratak sadržaj:</vt:lpstr>
      <vt:lpstr>O književnom djelu:</vt:lpstr>
      <vt:lpstr>PowerPoint Presentation</vt:lpstr>
      <vt:lpstr>Književni rod: epika  Vrsta književnog djela: zbirka pripovijetki</vt:lpstr>
      <vt:lpstr>Ideja književnog djela: </vt:lpstr>
      <vt:lpstr>Likovi: </vt:lpstr>
      <vt:lpstr>Mowgli</vt:lpstr>
      <vt:lpstr>Shere Khan </vt:lpstr>
      <vt:lpstr>Baloo</vt:lpstr>
      <vt:lpstr>Bagheera </vt:lpstr>
      <vt:lpstr>Akela </vt:lpstr>
      <vt:lpstr>Kratak sadržaj:</vt:lpstr>
      <vt:lpstr>Bilješka o piscu </vt:lpstr>
      <vt:lpstr>Slijede zadaci: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Knjiga o džungli RUDYARD KIPLING</dc:title>
  <dc:creator>Korisnik</dc:creator>
  <cp:lastModifiedBy>Predrag</cp:lastModifiedBy>
  <cp:revision>13</cp:revision>
  <dcterms:created xsi:type="dcterms:W3CDTF">2020-04-29T09:41:26Z</dcterms:created>
  <dcterms:modified xsi:type="dcterms:W3CDTF">2020-05-01T12:38:49Z</dcterms:modified>
</cp:coreProperties>
</file>